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2" r:id="rId7"/>
    <p:sldId id="263" r:id="rId8"/>
    <p:sldId id="264" r:id="rId9"/>
    <p:sldId id="265" r:id="rId10"/>
    <p:sldId id="266" r:id="rId11"/>
    <p:sldId id="267" r:id="rId12"/>
    <p:sldId id="292" r:id="rId13"/>
    <p:sldId id="269" r:id="rId14"/>
    <p:sldId id="270" r:id="rId15"/>
    <p:sldId id="271" r:id="rId16"/>
    <p:sldId id="272" r:id="rId17"/>
    <p:sldId id="278" r:id="rId18"/>
    <p:sldId id="273" r:id="rId19"/>
    <p:sldId id="277" r:id="rId20"/>
    <p:sldId id="274" r:id="rId21"/>
    <p:sldId id="275" r:id="rId22"/>
    <p:sldId id="293" r:id="rId23"/>
    <p:sldId id="279" r:id="rId24"/>
    <p:sldId id="280" r:id="rId25"/>
    <p:sldId id="281" r:id="rId26"/>
    <p:sldId id="282" r:id="rId27"/>
    <p:sldId id="283" r:id="rId28"/>
    <p:sldId id="295" r:id="rId29"/>
    <p:sldId id="284" r:id="rId30"/>
    <p:sldId id="285" r:id="rId31"/>
    <p:sldId id="286" r:id="rId32"/>
    <p:sldId id="287" r:id="rId33"/>
    <p:sldId id="294" r:id="rId34"/>
    <p:sldId id="288" r:id="rId35"/>
    <p:sldId id="289" r:id="rId36"/>
    <p:sldId id="296" r:id="rId37"/>
    <p:sldId id="290" r:id="rId38"/>
    <p:sldId id="291" r:id="rId39"/>
    <p:sldId id="297" r:id="rId40"/>
    <p:sldId id="298" r:id="rId41"/>
    <p:sldId id="299"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83F3E1F-D9AA-4367-8A57-C812EBD45248}" v="957" dt="2021-03-24T13:44:53.392"/>
    <p1510:client id="{CF89ED7B-90E2-4D6A-923E-9D29D36AB56E}" v="3413" dt="2021-03-24T15:05:44.857"/>
    <p1510:client id="{CF8AAD3E-1D4E-4AFF-A573-593BA2957513}" v="6814" dt="2021-03-24T18:34:25.533"/>
    <p1510:client id="{F40A650F-983C-4C06-82E6-67667EF0E0ED}" v="339" dt="2021-03-24T15:15:35.9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4" autoAdjust="0"/>
    <p:restoredTop sz="94660"/>
  </p:normalViewPr>
  <p:slideViewPr>
    <p:cSldViewPr snapToGrid="0">
      <p:cViewPr varScale="1">
        <p:scale>
          <a:sx n="101" d="100"/>
          <a:sy n="101" d="100"/>
        </p:scale>
        <p:origin x="138" y="2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3/24/2021</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3/24/2021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3/24/2021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3/24/2021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3/24/2021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3/24/2021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3/24/2021</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3/24/2021</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7.xml"/><Relationship Id="rId4" Type="http://schemas.openxmlformats.org/officeDocument/2006/relationships/image" Target="../media/image24.jpeg"/></Relationships>
</file>

<file path=ppt/slides/_rels/slide21.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7.xml"/><Relationship Id="rId5" Type="http://schemas.openxmlformats.org/officeDocument/2006/relationships/image" Target="../media/image43.png"/><Relationship Id="rId4" Type="http://schemas.openxmlformats.org/officeDocument/2006/relationships/image" Target="../media/image4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err="1">
                <a:ea typeface="+mj-lt"/>
                <a:cs typeface="+mj-lt"/>
              </a:rPr>
              <a:t>Netflics</a:t>
            </a:r>
          </a:p>
        </p:txBody>
      </p:sp>
      <p:sp>
        <p:nvSpPr>
          <p:cNvPr id="3" name="Subtitle 2"/>
          <p:cNvSpPr>
            <a:spLocks noGrp="1"/>
          </p:cNvSpPr>
          <p:nvPr>
            <p:ph type="subTitle" idx="1"/>
          </p:nvPr>
        </p:nvSpPr>
        <p:spPr/>
        <p:txBody>
          <a:bodyPr vert="horz" lIns="91440" tIns="91440" rIns="91440" bIns="91440" rtlCol="0" anchor="t">
            <a:normAutofit/>
          </a:bodyPr>
          <a:lstStyle/>
          <a:p>
            <a:r>
              <a:rPr lang="en-US" dirty="0">
                <a:ea typeface="+mn-lt"/>
                <a:cs typeface="+mn-lt"/>
              </a:rPr>
              <a:t>PLATAFORMA DE VIDEOS ONLINE  </a:t>
            </a:r>
            <a:br>
              <a:rPr lang="en-US" dirty="0">
                <a:ea typeface="+mn-lt"/>
                <a:cs typeface="+mn-lt"/>
              </a:rPr>
            </a:br>
            <a:endParaRPr lang="en-US" dirty="0"/>
          </a:p>
        </p:txBody>
      </p:sp>
      <p:sp>
        <p:nvSpPr>
          <p:cNvPr id="5" name="Subtitle 2">
            <a:extLst>
              <a:ext uri="{FF2B5EF4-FFF2-40B4-BE49-F238E27FC236}">
                <a16:creationId xmlns:a16="http://schemas.microsoft.com/office/drawing/2014/main" id="{AE8A698F-D93E-4462-83CE-4BB2FE43A09D}"/>
              </a:ext>
            </a:extLst>
          </p:cNvPr>
          <p:cNvSpPr txBox="1">
            <a:spLocks/>
          </p:cNvSpPr>
          <p:nvPr/>
        </p:nvSpPr>
        <p:spPr>
          <a:xfrm>
            <a:off x="42133" y="5691698"/>
            <a:ext cx="8637072" cy="977621"/>
          </a:xfrm>
          <a:prstGeom prst="rect">
            <a:avLst/>
          </a:prstGeom>
        </p:spPr>
        <p:txBody>
          <a:bodyPr vert="horz" lIns="91440" tIns="91440" rIns="91440" bIns="91440" rtlCol="0" anchor="t">
            <a:normAutofit/>
          </a:bodyPr>
          <a:lstStyle>
            <a:lvl1pPr marL="0" indent="0" algn="l" defTabSz="914400" rtl="0" eaLnBrk="1" latinLnBrk="0" hangingPunct="1">
              <a:lnSpc>
                <a:spcPct val="120000"/>
              </a:lnSpc>
              <a:spcBef>
                <a:spcPts val="1000"/>
              </a:spcBef>
              <a:buClr>
                <a:schemeClr val="accent1"/>
              </a:buClr>
              <a:buSzPct val="100000"/>
              <a:buFont typeface="Arial" panose="020B0604020202020204" pitchFamily="34" charset="0"/>
              <a:buNone/>
              <a:defRPr sz="1800" b="0" kern="1200" cap="all" baseline="0">
                <a:solidFill>
                  <a:schemeClr val="tx1"/>
                </a:solidFill>
                <a:effectLst/>
                <a:latin typeface="+mn-lt"/>
                <a:ea typeface="+mn-ea"/>
                <a:cs typeface="+mn-cs"/>
              </a:defRPr>
            </a:lvl1pPr>
            <a:lvl2pPr marL="4572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800" kern="1200" cap="none" baseline="0">
                <a:solidFill>
                  <a:schemeClr val="tx1"/>
                </a:solidFill>
                <a:effectLst/>
                <a:latin typeface="+mn-lt"/>
                <a:ea typeface="+mn-ea"/>
                <a:cs typeface="+mn-cs"/>
              </a:defRPr>
            </a:lvl2pPr>
            <a:lvl3pPr marL="9144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800" kern="1200">
                <a:solidFill>
                  <a:schemeClr val="tx1"/>
                </a:solidFill>
                <a:effectLst/>
                <a:latin typeface="+mn-lt"/>
                <a:ea typeface="+mn-ea"/>
                <a:cs typeface="+mn-cs"/>
              </a:defRPr>
            </a:lvl3pPr>
            <a:lvl4pPr marL="13716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cap="none" baseline="0">
                <a:solidFill>
                  <a:schemeClr val="tx1"/>
                </a:solidFill>
                <a:effectLst/>
                <a:latin typeface="+mn-lt"/>
                <a:ea typeface="+mn-ea"/>
                <a:cs typeface="+mn-cs"/>
              </a:defRPr>
            </a:lvl4pPr>
            <a:lvl5pPr marL="18288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5pPr>
            <a:lvl6pPr marL="22860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6pPr>
            <a:lvl7pPr marL="27432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7pPr>
            <a:lvl8pPr marL="32004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baseline="0">
                <a:solidFill>
                  <a:schemeClr val="tx1"/>
                </a:solidFill>
                <a:effectLst/>
                <a:latin typeface="+mn-lt"/>
                <a:ea typeface="+mn-ea"/>
                <a:cs typeface="+mn-cs"/>
              </a:defRPr>
            </a:lvl8pPr>
            <a:lvl9pPr marL="36576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baseline="0">
                <a:solidFill>
                  <a:schemeClr val="tx1"/>
                </a:solidFill>
                <a:effectLst/>
                <a:latin typeface="+mn-lt"/>
                <a:ea typeface="+mn-ea"/>
                <a:cs typeface="+mn-cs"/>
              </a:defRPr>
            </a:lvl9pPr>
          </a:lstStyle>
          <a:p>
            <a:r>
              <a:rPr lang="en-US" dirty="0" err="1">
                <a:ea typeface="+mn-lt"/>
                <a:cs typeface="+mn-lt"/>
              </a:rPr>
              <a:t>Almuno</a:t>
            </a:r>
            <a:r>
              <a:rPr lang="en-US" dirty="0">
                <a:ea typeface="+mn-lt"/>
                <a:cs typeface="+mn-lt"/>
              </a:rPr>
              <a:t>: Rosenfeld, Federico Nahuel</a:t>
            </a:r>
            <a:endParaRPr lang="en-US" dirty="0"/>
          </a:p>
        </p:txBody>
      </p:sp>
    </p:spTree>
    <p:extLst>
      <p:ext uri="{BB962C8B-B14F-4D97-AF65-F5344CB8AC3E}">
        <p14:creationId xmlns:p14="http://schemas.microsoft.com/office/powerpoint/2010/main" val="1286326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53388" y="391098"/>
            <a:ext cx="1036542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err="1"/>
              <a:t>Registro</a:t>
            </a:r>
            <a:r>
              <a:rPr lang="en-US" sz="3200" dirty="0"/>
              <a:t> y </a:t>
            </a:r>
            <a:r>
              <a:rPr lang="en-US" sz="3200" dirty="0" err="1"/>
              <a:t>seleccion</a:t>
            </a:r>
            <a:r>
              <a:rPr lang="en-US" sz="3200" dirty="0"/>
              <a:t> de plan – </a:t>
            </a:r>
            <a:r>
              <a:rPr lang="en-US" sz="3200" dirty="0" err="1"/>
              <a:t>diseño</a:t>
            </a:r>
            <a:r>
              <a:rPr lang="en-US" sz="3200" dirty="0"/>
              <a:t> </a:t>
            </a:r>
            <a:r>
              <a:rPr lang="en-US" sz="3200" dirty="0" err="1"/>
              <a:t>alta</a:t>
            </a:r>
            <a:r>
              <a:rPr lang="en-US" sz="3200" dirty="0"/>
              <a:t> </a:t>
            </a:r>
            <a:r>
              <a:rPr lang="en-US" sz="3200" dirty="0" err="1"/>
              <a:t>fidelidad</a:t>
            </a:r>
            <a:endParaRPr lang="en-US" dirty="0" err="1"/>
          </a:p>
        </p:txBody>
      </p:sp>
      <p:pic>
        <p:nvPicPr>
          <p:cNvPr id="3" name="Picture 3">
            <a:extLst>
              <a:ext uri="{FF2B5EF4-FFF2-40B4-BE49-F238E27FC236}">
                <a16:creationId xmlns:a16="http://schemas.microsoft.com/office/drawing/2014/main" id="{0EEE6FBD-BC82-404C-8EB6-97DF584926FF}"/>
              </a:ext>
            </a:extLst>
          </p:cNvPr>
          <p:cNvPicPr>
            <a:picLocks noChangeAspect="1"/>
          </p:cNvPicPr>
          <p:nvPr/>
        </p:nvPicPr>
        <p:blipFill>
          <a:blip r:embed="rId2"/>
          <a:stretch>
            <a:fillRect/>
          </a:stretch>
        </p:blipFill>
        <p:spPr>
          <a:xfrm>
            <a:off x="307181" y="1679467"/>
            <a:ext cx="2743200" cy="3499066"/>
          </a:xfrm>
          <a:prstGeom prst="rect">
            <a:avLst/>
          </a:prstGeom>
        </p:spPr>
      </p:pic>
      <p:pic>
        <p:nvPicPr>
          <p:cNvPr id="4" name="Picture 5">
            <a:extLst>
              <a:ext uri="{FF2B5EF4-FFF2-40B4-BE49-F238E27FC236}">
                <a16:creationId xmlns:a16="http://schemas.microsoft.com/office/drawing/2014/main" id="{C80EA763-C667-4B2C-9C62-87D8D5155336}"/>
              </a:ext>
            </a:extLst>
          </p:cNvPr>
          <p:cNvPicPr>
            <a:picLocks noChangeAspect="1"/>
          </p:cNvPicPr>
          <p:nvPr/>
        </p:nvPicPr>
        <p:blipFill>
          <a:blip r:embed="rId3"/>
          <a:stretch>
            <a:fillRect/>
          </a:stretch>
        </p:blipFill>
        <p:spPr>
          <a:xfrm>
            <a:off x="3105150" y="1697017"/>
            <a:ext cx="2743200" cy="3499685"/>
          </a:xfrm>
          <a:prstGeom prst="rect">
            <a:avLst/>
          </a:prstGeom>
        </p:spPr>
      </p:pic>
      <p:pic>
        <p:nvPicPr>
          <p:cNvPr id="6" name="Picture 6">
            <a:extLst>
              <a:ext uri="{FF2B5EF4-FFF2-40B4-BE49-F238E27FC236}">
                <a16:creationId xmlns:a16="http://schemas.microsoft.com/office/drawing/2014/main" id="{7C6B3CA7-86DB-4221-9847-D0CC957B024C}"/>
              </a:ext>
            </a:extLst>
          </p:cNvPr>
          <p:cNvPicPr>
            <a:picLocks noChangeAspect="1"/>
          </p:cNvPicPr>
          <p:nvPr/>
        </p:nvPicPr>
        <p:blipFill>
          <a:blip r:embed="rId4"/>
          <a:stretch>
            <a:fillRect/>
          </a:stretch>
        </p:blipFill>
        <p:spPr>
          <a:xfrm>
            <a:off x="5912172" y="1676400"/>
            <a:ext cx="2588342" cy="4114800"/>
          </a:xfrm>
          <a:prstGeom prst="rect">
            <a:avLst/>
          </a:prstGeom>
        </p:spPr>
      </p:pic>
      <p:pic>
        <p:nvPicPr>
          <p:cNvPr id="7" name="Picture 7">
            <a:extLst>
              <a:ext uri="{FF2B5EF4-FFF2-40B4-BE49-F238E27FC236}">
                <a16:creationId xmlns:a16="http://schemas.microsoft.com/office/drawing/2014/main" id="{BC839A1C-6BA8-4E42-A29A-64E6BF5D68AF}"/>
              </a:ext>
            </a:extLst>
          </p:cNvPr>
          <p:cNvPicPr>
            <a:picLocks noChangeAspect="1"/>
          </p:cNvPicPr>
          <p:nvPr/>
        </p:nvPicPr>
        <p:blipFill>
          <a:blip r:embed="rId5"/>
          <a:stretch>
            <a:fillRect/>
          </a:stretch>
        </p:blipFill>
        <p:spPr>
          <a:xfrm>
            <a:off x="8588829" y="1674091"/>
            <a:ext cx="2743200" cy="3814618"/>
          </a:xfrm>
          <a:prstGeom prst="rect">
            <a:avLst/>
          </a:prstGeom>
        </p:spPr>
      </p:pic>
    </p:spTree>
    <p:extLst>
      <p:ext uri="{BB962C8B-B14F-4D97-AF65-F5344CB8AC3E}">
        <p14:creationId xmlns:p14="http://schemas.microsoft.com/office/powerpoint/2010/main" val="269704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53388" y="391098"/>
            <a:ext cx="1036542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err="1"/>
              <a:t>Registro</a:t>
            </a:r>
            <a:r>
              <a:rPr lang="en-US" sz="3200" dirty="0"/>
              <a:t> y </a:t>
            </a:r>
            <a:r>
              <a:rPr lang="en-US" sz="3200" dirty="0" err="1"/>
              <a:t>seleccion</a:t>
            </a:r>
            <a:r>
              <a:rPr lang="en-US" sz="3200" dirty="0"/>
              <a:t> de plan – </a:t>
            </a:r>
            <a:r>
              <a:rPr lang="en-US" sz="3200" dirty="0" err="1"/>
              <a:t>consideraciones</a:t>
            </a:r>
            <a:r>
              <a:rPr lang="en-US" sz="3200" dirty="0"/>
              <a:t> de </a:t>
            </a:r>
            <a:r>
              <a:rPr lang="en-US" sz="3200" dirty="0" err="1"/>
              <a:t>diseño</a:t>
            </a:r>
            <a:r>
              <a:rPr lang="en-US" sz="3200" dirty="0"/>
              <a:t> </a:t>
            </a:r>
            <a:endParaRPr lang="en-US" sz="3200" dirty="0" err="1"/>
          </a:p>
        </p:txBody>
      </p:sp>
      <p:sp>
        <p:nvSpPr>
          <p:cNvPr id="5" name="TextBox 4">
            <a:extLst>
              <a:ext uri="{FF2B5EF4-FFF2-40B4-BE49-F238E27FC236}">
                <a16:creationId xmlns:a16="http://schemas.microsoft.com/office/drawing/2014/main" id="{8E1F9A34-E64C-4027-AEB2-EF2884CA0CD2}"/>
              </a:ext>
            </a:extLst>
          </p:cNvPr>
          <p:cNvSpPr txBox="1"/>
          <p:nvPr/>
        </p:nvSpPr>
        <p:spPr>
          <a:xfrm>
            <a:off x="348343" y="1426029"/>
            <a:ext cx="10961914"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AR"/>
              <a:t>La idea de un diseño simplista  de formulario de registro va asociado a la cantidad de informacion que el usuario ve en pantalla.  Al mantener la informacion solicitada en 2 partes, el usuario puede enfocarse en cada seccion en particular. </a:t>
            </a:r>
            <a:endParaRPr lang="es-AR" dirty="0"/>
          </a:p>
          <a:p>
            <a:endParaRPr lang="es-AR" dirty="0"/>
          </a:p>
          <a:p>
            <a:r>
              <a:rPr lang="es-AR"/>
              <a:t>En caso de querer volver a una seccion anterior, el usuario solo debe seleccionar el numero de la seccion en la parte inferior del formulario. </a:t>
            </a:r>
          </a:p>
          <a:p>
            <a:endParaRPr lang="es-AR" dirty="0"/>
          </a:p>
          <a:p>
            <a:r>
              <a:rPr lang="es-AR"/>
              <a:t>La seccion de planes desplegables nos permite  ingresar la informacion asociada sin ningun limite, ya que el contenedor se adapatara al contenido interno. A su vez, es posible abrir mas de un plan para que el usuario pueda ver las caracteristicas de ambos a la vez de asi solicitarlo.</a:t>
            </a:r>
          </a:p>
          <a:p>
            <a:endParaRPr lang="es-AR" dirty="0"/>
          </a:p>
          <a:p>
            <a:r>
              <a:rPr lang="es-AR"/>
              <a:t>Para dejar segurar al usuario de lo que esta haciendo, la ultima ventana muestra todas las selecciones realizadas por él, dando asi la ultima chance de cambiar alguno de los datos ingresando a las secciones anteriores.</a:t>
            </a:r>
          </a:p>
        </p:txBody>
      </p:sp>
    </p:spTree>
    <p:extLst>
      <p:ext uri="{BB962C8B-B14F-4D97-AF65-F5344CB8AC3E}">
        <p14:creationId xmlns:p14="http://schemas.microsoft.com/office/powerpoint/2010/main" val="37153404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76264" y="802298"/>
            <a:ext cx="8833017" cy="2541431"/>
          </a:xfrm>
        </p:spPr>
        <p:txBody>
          <a:bodyPr>
            <a:normAutofit/>
          </a:bodyPr>
          <a:lstStyle/>
          <a:p>
            <a:r>
              <a:rPr lang="en-US">
                <a:ea typeface="+mj-lt"/>
                <a:cs typeface="+mj-lt"/>
              </a:rPr>
              <a:t>HomePage</a:t>
            </a:r>
          </a:p>
        </p:txBody>
      </p:sp>
      <p:sp>
        <p:nvSpPr>
          <p:cNvPr id="5" name="Subtitle 2">
            <a:extLst>
              <a:ext uri="{FF2B5EF4-FFF2-40B4-BE49-F238E27FC236}">
                <a16:creationId xmlns:a16="http://schemas.microsoft.com/office/drawing/2014/main" id="{AE8A698F-D93E-4462-83CE-4BB2FE43A09D}"/>
              </a:ext>
            </a:extLst>
          </p:cNvPr>
          <p:cNvSpPr txBox="1">
            <a:spLocks/>
          </p:cNvSpPr>
          <p:nvPr/>
        </p:nvSpPr>
        <p:spPr>
          <a:xfrm>
            <a:off x="42133" y="5691698"/>
            <a:ext cx="8637072" cy="977621"/>
          </a:xfrm>
          <a:prstGeom prst="rect">
            <a:avLst/>
          </a:prstGeom>
        </p:spPr>
        <p:txBody>
          <a:bodyPr vert="horz" lIns="91440" tIns="91440" rIns="91440" bIns="91440" rtlCol="0" anchor="t">
            <a:normAutofit/>
          </a:bodyPr>
          <a:lstStyle>
            <a:lvl1pPr marL="0" indent="0" algn="l" defTabSz="914400" rtl="0" eaLnBrk="1" latinLnBrk="0" hangingPunct="1">
              <a:lnSpc>
                <a:spcPct val="120000"/>
              </a:lnSpc>
              <a:spcBef>
                <a:spcPts val="1000"/>
              </a:spcBef>
              <a:buClr>
                <a:schemeClr val="accent1"/>
              </a:buClr>
              <a:buSzPct val="100000"/>
              <a:buFont typeface="Arial" panose="020B0604020202020204" pitchFamily="34" charset="0"/>
              <a:buNone/>
              <a:defRPr sz="1800" b="0" kern="1200" cap="all" baseline="0">
                <a:solidFill>
                  <a:schemeClr val="tx1"/>
                </a:solidFill>
                <a:effectLst/>
                <a:latin typeface="+mn-lt"/>
                <a:ea typeface="+mn-ea"/>
                <a:cs typeface="+mn-cs"/>
              </a:defRPr>
            </a:lvl1pPr>
            <a:lvl2pPr marL="4572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800" kern="1200" cap="none" baseline="0">
                <a:solidFill>
                  <a:schemeClr val="tx1"/>
                </a:solidFill>
                <a:effectLst/>
                <a:latin typeface="+mn-lt"/>
                <a:ea typeface="+mn-ea"/>
                <a:cs typeface="+mn-cs"/>
              </a:defRPr>
            </a:lvl2pPr>
            <a:lvl3pPr marL="9144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800" kern="1200">
                <a:solidFill>
                  <a:schemeClr val="tx1"/>
                </a:solidFill>
                <a:effectLst/>
                <a:latin typeface="+mn-lt"/>
                <a:ea typeface="+mn-ea"/>
                <a:cs typeface="+mn-cs"/>
              </a:defRPr>
            </a:lvl3pPr>
            <a:lvl4pPr marL="13716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cap="none" baseline="0">
                <a:solidFill>
                  <a:schemeClr val="tx1"/>
                </a:solidFill>
                <a:effectLst/>
                <a:latin typeface="+mn-lt"/>
                <a:ea typeface="+mn-ea"/>
                <a:cs typeface="+mn-cs"/>
              </a:defRPr>
            </a:lvl4pPr>
            <a:lvl5pPr marL="18288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5pPr>
            <a:lvl6pPr marL="22860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6pPr>
            <a:lvl7pPr marL="27432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7pPr>
            <a:lvl8pPr marL="32004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baseline="0">
                <a:solidFill>
                  <a:schemeClr val="tx1"/>
                </a:solidFill>
                <a:effectLst/>
                <a:latin typeface="+mn-lt"/>
                <a:ea typeface="+mn-ea"/>
                <a:cs typeface="+mn-cs"/>
              </a:defRPr>
            </a:lvl8pPr>
            <a:lvl9pPr marL="36576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baseline="0">
                <a:solidFill>
                  <a:schemeClr val="tx1"/>
                </a:solidFill>
                <a:effectLst/>
                <a:latin typeface="+mn-lt"/>
                <a:ea typeface="+mn-ea"/>
                <a:cs typeface="+mn-cs"/>
              </a:defRPr>
            </a:lvl9pPr>
          </a:lstStyle>
          <a:p>
            <a:endParaRPr lang="en-US" dirty="0"/>
          </a:p>
        </p:txBody>
      </p:sp>
    </p:spTree>
    <p:extLst>
      <p:ext uri="{BB962C8B-B14F-4D97-AF65-F5344CB8AC3E}">
        <p14:creationId xmlns:p14="http://schemas.microsoft.com/office/powerpoint/2010/main" val="533501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53388" y="391098"/>
            <a:ext cx="2743199"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200" dirty="0" err="1"/>
              <a:t>HomePage</a:t>
            </a:r>
          </a:p>
        </p:txBody>
      </p:sp>
      <p:sp>
        <p:nvSpPr>
          <p:cNvPr id="6" name="TextBox 5">
            <a:extLst>
              <a:ext uri="{FF2B5EF4-FFF2-40B4-BE49-F238E27FC236}">
                <a16:creationId xmlns:a16="http://schemas.microsoft.com/office/drawing/2014/main" id="{62F06D89-F53F-405E-92F5-129A76775D20}"/>
              </a:ext>
            </a:extLst>
          </p:cNvPr>
          <p:cNvSpPr txBox="1"/>
          <p:nvPr/>
        </p:nvSpPr>
        <p:spPr>
          <a:xfrm>
            <a:off x="212747" y="1346138"/>
            <a:ext cx="4846319"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AR"/>
              <a:t>Luego de registrarse, o ingresar con el boton Iniciar sesion, el usuario es redirigido hacia nuestra Homepage.</a:t>
            </a:r>
          </a:p>
          <a:p>
            <a:endParaRPr lang="es-AR" dirty="0"/>
          </a:p>
          <a:p>
            <a:r>
              <a:rPr lang="es-AR"/>
              <a:t>Esta pagina nos permite ver:</a:t>
            </a:r>
          </a:p>
          <a:p>
            <a:pPr marL="285750" indent="-285750">
              <a:buFont typeface="Arial"/>
              <a:buChar char="•"/>
            </a:pPr>
            <a:r>
              <a:rPr lang="es-AR"/>
              <a:t>La barra de navegacion de la pagina</a:t>
            </a:r>
          </a:p>
          <a:p>
            <a:pPr marL="285750" indent="-285750">
              <a:buFont typeface="Arial"/>
              <a:buChar char="•"/>
            </a:pPr>
            <a:r>
              <a:rPr lang="es-AR"/>
              <a:t>Una secccion que provee data relacionada a el ultimo video promocionado por Netflics.</a:t>
            </a:r>
          </a:p>
          <a:p>
            <a:pPr marL="285750" indent="-285750">
              <a:buFont typeface="Arial"/>
              <a:buChar char="•"/>
            </a:pPr>
            <a:r>
              <a:rPr lang="es-AR"/>
              <a:t>Una lista de videos interactuable dentro de un carrusel.</a:t>
            </a:r>
          </a:p>
          <a:p>
            <a:pPr marL="285750" indent="-285750">
              <a:buFont typeface="Arial"/>
              <a:buChar char="•"/>
            </a:pPr>
            <a:r>
              <a:rPr lang="es-AR"/>
              <a:t>La Promocion e incentivacion de los Viernes en Netflics</a:t>
            </a:r>
          </a:p>
          <a:p>
            <a:pPr marL="285750" indent="-285750">
              <a:buFont typeface="Arial"/>
              <a:buChar char="•"/>
            </a:pPr>
            <a:endParaRPr lang="en-US" dirty="0"/>
          </a:p>
        </p:txBody>
      </p:sp>
      <p:pic>
        <p:nvPicPr>
          <p:cNvPr id="8" name="Picture 8">
            <a:extLst>
              <a:ext uri="{FF2B5EF4-FFF2-40B4-BE49-F238E27FC236}">
                <a16:creationId xmlns:a16="http://schemas.microsoft.com/office/drawing/2014/main" id="{333E3812-81A0-4B13-9718-B61D969470F4}"/>
              </a:ext>
            </a:extLst>
          </p:cNvPr>
          <p:cNvPicPr>
            <a:picLocks noChangeAspect="1"/>
          </p:cNvPicPr>
          <p:nvPr/>
        </p:nvPicPr>
        <p:blipFill>
          <a:blip r:embed="rId2"/>
          <a:stretch>
            <a:fillRect/>
          </a:stretch>
        </p:blipFill>
        <p:spPr>
          <a:xfrm>
            <a:off x="5807869" y="107656"/>
            <a:ext cx="6065042" cy="5964031"/>
          </a:xfrm>
          <a:prstGeom prst="rect">
            <a:avLst/>
          </a:prstGeom>
        </p:spPr>
      </p:pic>
    </p:spTree>
    <p:extLst>
      <p:ext uri="{BB962C8B-B14F-4D97-AF65-F5344CB8AC3E}">
        <p14:creationId xmlns:p14="http://schemas.microsoft.com/office/powerpoint/2010/main" val="27573099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18691" y="391098"/>
            <a:ext cx="8549206"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err="1"/>
              <a:t>HomePage</a:t>
            </a:r>
            <a:r>
              <a:rPr lang="en-US" sz="3200" dirty="0"/>
              <a:t> </a:t>
            </a:r>
            <a:r>
              <a:rPr lang="en-US" sz="3200" dirty="0">
                <a:ea typeface="+mn-lt"/>
                <a:cs typeface="+mn-lt"/>
              </a:rPr>
              <a:t>- desktop -</a:t>
            </a:r>
            <a:r>
              <a:rPr lang="en-US" sz="3200" dirty="0"/>
              <a:t> </a:t>
            </a:r>
            <a:r>
              <a:rPr lang="en-US" sz="3200" dirty="0" err="1"/>
              <a:t>barra</a:t>
            </a:r>
            <a:r>
              <a:rPr lang="en-US" sz="3200" dirty="0"/>
              <a:t> de </a:t>
            </a:r>
            <a:r>
              <a:rPr lang="en-US" sz="3200" dirty="0" err="1"/>
              <a:t>navegacion</a:t>
            </a:r>
            <a:r>
              <a:rPr lang="en-US" sz="3200" dirty="0"/>
              <a:t> </a:t>
            </a:r>
            <a:endParaRPr lang="en-US" err="1"/>
          </a:p>
        </p:txBody>
      </p:sp>
      <p:sp>
        <p:nvSpPr>
          <p:cNvPr id="6" name="TextBox 5">
            <a:extLst>
              <a:ext uri="{FF2B5EF4-FFF2-40B4-BE49-F238E27FC236}">
                <a16:creationId xmlns:a16="http://schemas.microsoft.com/office/drawing/2014/main" id="{62F06D89-F53F-405E-92F5-129A76775D20}"/>
              </a:ext>
            </a:extLst>
          </p:cNvPr>
          <p:cNvSpPr txBox="1"/>
          <p:nvPr/>
        </p:nvSpPr>
        <p:spPr>
          <a:xfrm>
            <a:off x="212747" y="1346138"/>
            <a:ext cx="1018031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endParaRPr lang="en-US" dirty="0"/>
          </a:p>
        </p:txBody>
      </p:sp>
      <p:pic>
        <p:nvPicPr>
          <p:cNvPr id="4" name="Picture 4">
            <a:extLst>
              <a:ext uri="{FF2B5EF4-FFF2-40B4-BE49-F238E27FC236}">
                <a16:creationId xmlns:a16="http://schemas.microsoft.com/office/drawing/2014/main" id="{14265DE6-4D00-4AFB-B6D3-AE04E19C5581}"/>
              </a:ext>
            </a:extLst>
          </p:cNvPr>
          <p:cNvPicPr>
            <a:picLocks noChangeAspect="1"/>
          </p:cNvPicPr>
          <p:nvPr/>
        </p:nvPicPr>
        <p:blipFill>
          <a:blip r:embed="rId2"/>
          <a:stretch>
            <a:fillRect/>
          </a:stretch>
        </p:blipFill>
        <p:spPr>
          <a:xfrm>
            <a:off x="402432" y="1204293"/>
            <a:ext cx="11268073" cy="1341883"/>
          </a:xfrm>
          <a:prstGeom prst="rect">
            <a:avLst/>
          </a:prstGeom>
        </p:spPr>
      </p:pic>
      <p:pic>
        <p:nvPicPr>
          <p:cNvPr id="5" name="Picture 6">
            <a:extLst>
              <a:ext uri="{FF2B5EF4-FFF2-40B4-BE49-F238E27FC236}">
                <a16:creationId xmlns:a16="http://schemas.microsoft.com/office/drawing/2014/main" id="{E7F7044E-6A73-41B5-B470-6100D0F8F67A}"/>
              </a:ext>
            </a:extLst>
          </p:cNvPr>
          <p:cNvPicPr>
            <a:picLocks noChangeAspect="1"/>
          </p:cNvPicPr>
          <p:nvPr/>
        </p:nvPicPr>
        <p:blipFill>
          <a:blip r:embed="rId3"/>
          <a:stretch>
            <a:fillRect/>
          </a:stretch>
        </p:blipFill>
        <p:spPr>
          <a:xfrm>
            <a:off x="393587" y="2938031"/>
            <a:ext cx="11268074" cy="1967436"/>
          </a:xfrm>
          <a:prstGeom prst="rect">
            <a:avLst/>
          </a:prstGeom>
        </p:spPr>
      </p:pic>
    </p:spTree>
    <p:extLst>
      <p:ext uri="{BB962C8B-B14F-4D97-AF65-F5344CB8AC3E}">
        <p14:creationId xmlns:p14="http://schemas.microsoft.com/office/powerpoint/2010/main" val="24033750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18691" y="391098"/>
            <a:ext cx="8549206"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err="1"/>
              <a:t>HomePage</a:t>
            </a:r>
            <a:r>
              <a:rPr lang="en-US" sz="3200" dirty="0"/>
              <a:t> </a:t>
            </a:r>
            <a:r>
              <a:rPr lang="en-US" sz="3200" dirty="0">
                <a:ea typeface="+mn-lt"/>
                <a:cs typeface="+mn-lt"/>
              </a:rPr>
              <a:t>- desktop -</a:t>
            </a:r>
            <a:r>
              <a:rPr lang="en-US" sz="3200" dirty="0"/>
              <a:t> </a:t>
            </a:r>
            <a:r>
              <a:rPr lang="en-US" sz="3200" dirty="0" err="1"/>
              <a:t>PromoVideo</a:t>
            </a:r>
            <a:r>
              <a:rPr lang="en-US" sz="3200" dirty="0"/>
              <a:t> </a:t>
            </a:r>
            <a:endParaRPr lang="en-US" dirty="0" err="1"/>
          </a:p>
        </p:txBody>
      </p:sp>
      <p:sp>
        <p:nvSpPr>
          <p:cNvPr id="6" name="TextBox 5">
            <a:extLst>
              <a:ext uri="{FF2B5EF4-FFF2-40B4-BE49-F238E27FC236}">
                <a16:creationId xmlns:a16="http://schemas.microsoft.com/office/drawing/2014/main" id="{62F06D89-F53F-405E-92F5-129A76775D20}"/>
              </a:ext>
            </a:extLst>
          </p:cNvPr>
          <p:cNvSpPr txBox="1"/>
          <p:nvPr/>
        </p:nvSpPr>
        <p:spPr>
          <a:xfrm>
            <a:off x="212747" y="1346138"/>
            <a:ext cx="1018031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endParaRPr lang="en-US" dirty="0"/>
          </a:p>
        </p:txBody>
      </p:sp>
      <p:pic>
        <p:nvPicPr>
          <p:cNvPr id="3" name="Picture 6">
            <a:extLst>
              <a:ext uri="{FF2B5EF4-FFF2-40B4-BE49-F238E27FC236}">
                <a16:creationId xmlns:a16="http://schemas.microsoft.com/office/drawing/2014/main" id="{5D1E76FD-BD7B-41A1-A398-BFA9E2FB670C}"/>
              </a:ext>
            </a:extLst>
          </p:cNvPr>
          <p:cNvPicPr>
            <a:picLocks noChangeAspect="1"/>
          </p:cNvPicPr>
          <p:nvPr/>
        </p:nvPicPr>
        <p:blipFill>
          <a:blip r:embed="rId2"/>
          <a:stretch>
            <a:fillRect/>
          </a:stretch>
        </p:blipFill>
        <p:spPr>
          <a:xfrm>
            <a:off x="402771" y="3248559"/>
            <a:ext cx="11070771" cy="2538024"/>
          </a:xfrm>
          <a:prstGeom prst="rect">
            <a:avLst/>
          </a:prstGeom>
        </p:spPr>
      </p:pic>
      <p:pic>
        <p:nvPicPr>
          <p:cNvPr id="7" name="Picture 7">
            <a:extLst>
              <a:ext uri="{FF2B5EF4-FFF2-40B4-BE49-F238E27FC236}">
                <a16:creationId xmlns:a16="http://schemas.microsoft.com/office/drawing/2014/main" id="{594F034F-A52B-47E5-B855-7C01378A22DB}"/>
              </a:ext>
            </a:extLst>
          </p:cNvPr>
          <p:cNvPicPr>
            <a:picLocks noChangeAspect="1"/>
          </p:cNvPicPr>
          <p:nvPr/>
        </p:nvPicPr>
        <p:blipFill>
          <a:blip r:embed="rId3"/>
          <a:stretch>
            <a:fillRect/>
          </a:stretch>
        </p:blipFill>
        <p:spPr>
          <a:xfrm>
            <a:off x="402431" y="1140342"/>
            <a:ext cx="11006137" cy="2005565"/>
          </a:xfrm>
          <a:prstGeom prst="rect">
            <a:avLst/>
          </a:prstGeom>
        </p:spPr>
      </p:pic>
    </p:spTree>
    <p:extLst>
      <p:ext uri="{BB962C8B-B14F-4D97-AF65-F5344CB8AC3E}">
        <p14:creationId xmlns:p14="http://schemas.microsoft.com/office/powerpoint/2010/main" val="6094429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18691" y="391098"/>
            <a:ext cx="8549206"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err="1"/>
              <a:t>HomePage</a:t>
            </a:r>
            <a:r>
              <a:rPr lang="en-US" sz="3200" dirty="0"/>
              <a:t> </a:t>
            </a:r>
            <a:r>
              <a:rPr lang="en-US" sz="3200" dirty="0">
                <a:ea typeface="+mn-lt"/>
                <a:cs typeface="+mn-lt"/>
              </a:rPr>
              <a:t>-</a:t>
            </a:r>
            <a:r>
              <a:rPr lang="en-US" sz="3200" dirty="0"/>
              <a:t> Carrusel de  Videos</a:t>
            </a:r>
          </a:p>
        </p:txBody>
      </p:sp>
      <p:sp>
        <p:nvSpPr>
          <p:cNvPr id="6" name="TextBox 5">
            <a:extLst>
              <a:ext uri="{FF2B5EF4-FFF2-40B4-BE49-F238E27FC236}">
                <a16:creationId xmlns:a16="http://schemas.microsoft.com/office/drawing/2014/main" id="{62F06D89-F53F-405E-92F5-129A76775D20}"/>
              </a:ext>
            </a:extLst>
          </p:cNvPr>
          <p:cNvSpPr txBox="1"/>
          <p:nvPr/>
        </p:nvSpPr>
        <p:spPr>
          <a:xfrm>
            <a:off x="212747" y="1346138"/>
            <a:ext cx="1018031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endParaRPr lang="en-US" dirty="0"/>
          </a:p>
        </p:txBody>
      </p:sp>
      <p:pic>
        <p:nvPicPr>
          <p:cNvPr id="4" name="Picture 4">
            <a:extLst>
              <a:ext uri="{FF2B5EF4-FFF2-40B4-BE49-F238E27FC236}">
                <a16:creationId xmlns:a16="http://schemas.microsoft.com/office/drawing/2014/main" id="{5933A5B4-D7EE-4536-ADCD-B82D34879FD8}"/>
              </a:ext>
            </a:extLst>
          </p:cNvPr>
          <p:cNvPicPr>
            <a:picLocks noChangeAspect="1"/>
          </p:cNvPicPr>
          <p:nvPr/>
        </p:nvPicPr>
        <p:blipFill>
          <a:blip r:embed="rId2"/>
          <a:stretch>
            <a:fillRect/>
          </a:stretch>
        </p:blipFill>
        <p:spPr>
          <a:xfrm>
            <a:off x="402431" y="3334834"/>
            <a:ext cx="11006136" cy="1617082"/>
          </a:xfrm>
          <a:prstGeom prst="rect">
            <a:avLst/>
          </a:prstGeom>
        </p:spPr>
      </p:pic>
      <p:pic>
        <p:nvPicPr>
          <p:cNvPr id="5" name="Picture 7">
            <a:extLst>
              <a:ext uri="{FF2B5EF4-FFF2-40B4-BE49-F238E27FC236}">
                <a16:creationId xmlns:a16="http://schemas.microsoft.com/office/drawing/2014/main" id="{903B71DD-6D9D-4B8A-8127-7ADA0D3F3AB3}"/>
              </a:ext>
            </a:extLst>
          </p:cNvPr>
          <p:cNvPicPr>
            <a:picLocks noChangeAspect="1"/>
          </p:cNvPicPr>
          <p:nvPr/>
        </p:nvPicPr>
        <p:blipFill>
          <a:blip r:embed="rId3"/>
          <a:stretch>
            <a:fillRect/>
          </a:stretch>
        </p:blipFill>
        <p:spPr>
          <a:xfrm>
            <a:off x="402431" y="1468983"/>
            <a:ext cx="11006137" cy="1693565"/>
          </a:xfrm>
          <a:prstGeom prst="rect">
            <a:avLst/>
          </a:prstGeom>
        </p:spPr>
      </p:pic>
    </p:spTree>
    <p:extLst>
      <p:ext uri="{BB962C8B-B14F-4D97-AF65-F5344CB8AC3E}">
        <p14:creationId xmlns:p14="http://schemas.microsoft.com/office/powerpoint/2010/main" val="20483363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18691" y="391098"/>
            <a:ext cx="10508974"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err="1"/>
              <a:t>HomePage</a:t>
            </a:r>
            <a:r>
              <a:rPr lang="en-US" sz="3200" dirty="0"/>
              <a:t> </a:t>
            </a:r>
            <a:r>
              <a:rPr lang="en-US" sz="3200" dirty="0">
                <a:ea typeface="+mn-lt"/>
                <a:cs typeface="+mn-lt"/>
              </a:rPr>
              <a:t>-</a:t>
            </a:r>
            <a:r>
              <a:rPr lang="en-US" sz="3200" dirty="0"/>
              <a:t> Carrusel de  Videos – Ventana de Informacion</a:t>
            </a:r>
          </a:p>
        </p:txBody>
      </p:sp>
      <p:sp>
        <p:nvSpPr>
          <p:cNvPr id="6" name="TextBox 5">
            <a:extLst>
              <a:ext uri="{FF2B5EF4-FFF2-40B4-BE49-F238E27FC236}">
                <a16:creationId xmlns:a16="http://schemas.microsoft.com/office/drawing/2014/main" id="{62F06D89-F53F-405E-92F5-129A76775D20}"/>
              </a:ext>
            </a:extLst>
          </p:cNvPr>
          <p:cNvSpPr txBox="1"/>
          <p:nvPr/>
        </p:nvSpPr>
        <p:spPr>
          <a:xfrm>
            <a:off x="221478" y="4776091"/>
            <a:ext cx="11826239"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s-AR"/>
              <a:t>Cada video nos genera una ventana emergente al pasar el cursor sobre este.</a:t>
            </a:r>
          </a:p>
          <a:p>
            <a:pPr marL="285750" indent="-285750">
              <a:buFont typeface="Arial"/>
              <a:buChar char="•"/>
            </a:pPr>
            <a:r>
              <a:rPr lang="es-AR"/>
              <a:t>En esa ventana se puede visualizar un pequeño trailer, la calificacion general del video y un resumen en texto del mismo.</a:t>
            </a:r>
          </a:p>
          <a:p>
            <a:pPr marL="285750" indent="-285750">
              <a:buFont typeface="Arial"/>
              <a:buChar char="•"/>
            </a:pPr>
            <a:r>
              <a:rPr lang="es-AR"/>
              <a:t>Para el escenario de un video reproducido hasta cierto punto y dejado , una barra indicadora aparecera sobre los controles</a:t>
            </a:r>
          </a:p>
        </p:txBody>
      </p:sp>
      <p:pic>
        <p:nvPicPr>
          <p:cNvPr id="7" name="Picture 7">
            <a:extLst>
              <a:ext uri="{FF2B5EF4-FFF2-40B4-BE49-F238E27FC236}">
                <a16:creationId xmlns:a16="http://schemas.microsoft.com/office/drawing/2014/main" id="{281C6EF3-7BD9-40DA-A2BC-B23A0EF1CFF9}"/>
              </a:ext>
            </a:extLst>
          </p:cNvPr>
          <p:cNvPicPr>
            <a:picLocks noChangeAspect="1"/>
          </p:cNvPicPr>
          <p:nvPr/>
        </p:nvPicPr>
        <p:blipFill>
          <a:blip r:embed="rId2"/>
          <a:stretch>
            <a:fillRect/>
          </a:stretch>
        </p:blipFill>
        <p:spPr>
          <a:xfrm>
            <a:off x="1912620" y="1300163"/>
            <a:ext cx="3574256" cy="3352799"/>
          </a:xfrm>
          <a:prstGeom prst="rect">
            <a:avLst/>
          </a:prstGeom>
        </p:spPr>
      </p:pic>
      <p:pic>
        <p:nvPicPr>
          <p:cNvPr id="4" name="Picture 4">
            <a:extLst>
              <a:ext uri="{FF2B5EF4-FFF2-40B4-BE49-F238E27FC236}">
                <a16:creationId xmlns:a16="http://schemas.microsoft.com/office/drawing/2014/main" id="{30B16A4B-3ED0-40AF-AD40-79092F53C5B8}"/>
              </a:ext>
            </a:extLst>
          </p:cNvPr>
          <p:cNvPicPr>
            <a:picLocks noChangeAspect="1"/>
          </p:cNvPicPr>
          <p:nvPr/>
        </p:nvPicPr>
        <p:blipFill>
          <a:blip r:embed="rId3"/>
          <a:stretch>
            <a:fillRect/>
          </a:stretch>
        </p:blipFill>
        <p:spPr>
          <a:xfrm>
            <a:off x="6096000" y="1298314"/>
            <a:ext cx="3921760" cy="3357131"/>
          </a:xfrm>
          <a:prstGeom prst="rect">
            <a:avLst/>
          </a:prstGeom>
        </p:spPr>
      </p:pic>
    </p:spTree>
    <p:extLst>
      <p:ext uri="{BB962C8B-B14F-4D97-AF65-F5344CB8AC3E}">
        <p14:creationId xmlns:p14="http://schemas.microsoft.com/office/powerpoint/2010/main" val="20048753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18691" y="391098"/>
            <a:ext cx="8549206"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err="1"/>
              <a:t>HomePage</a:t>
            </a:r>
            <a:r>
              <a:rPr lang="en-US" sz="3200" dirty="0"/>
              <a:t> </a:t>
            </a:r>
            <a:r>
              <a:rPr lang="en-US" sz="3200" dirty="0">
                <a:ea typeface="+mn-lt"/>
                <a:cs typeface="+mn-lt"/>
              </a:rPr>
              <a:t>-</a:t>
            </a:r>
            <a:r>
              <a:rPr lang="en-US" sz="3200" dirty="0"/>
              <a:t> </a:t>
            </a:r>
            <a:r>
              <a:rPr lang="en-US" sz="3200" dirty="0" err="1"/>
              <a:t>Promover</a:t>
            </a:r>
            <a:r>
              <a:rPr lang="en-US" sz="3200" dirty="0"/>
              <a:t> </a:t>
            </a:r>
            <a:r>
              <a:rPr lang="en-US" sz="3200" dirty="0" err="1"/>
              <a:t>viernes</a:t>
            </a:r>
          </a:p>
        </p:txBody>
      </p:sp>
      <p:sp>
        <p:nvSpPr>
          <p:cNvPr id="6" name="TextBox 5">
            <a:extLst>
              <a:ext uri="{FF2B5EF4-FFF2-40B4-BE49-F238E27FC236}">
                <a16:creationId xmlns:a16="http://schemas.microsoft.com/office/drawing/2014/main" id="{62F06D89-F53F-405E-92F5-129A76775D20}"/>
              </a:ext>
            </a:extLst>
          </p:cNvPr>
          <p:cNvSpPr txBox="1"/>
          <p:nvPr/>
        </p:nvSpPr>
        <p:spPr>
          <a:xfrm>
            <a:off x="212747" y="1346138"/>
            <a:ext cx="1018031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endParaRPr lang="en-US" dirty="0"/>
          </a:p>
        </p:txBody>
      </p:sp>
      <p:pic>
        <p:nvPicPr>
          <p:cNvPr id="3" name="Picture 6">
            <a:extLst>
              <a:ext uri="{FF2B5EF4-FFF2-40B4-BE49-F238E27FC236}">
                <a16:creationId xmlns:a16="http://schemas.microsoft.com/office/drawing/2014/main" id="{2EB69D3E-7BE9-4534-BD43-B4872A73170F}"/>
              </a:ext>
            </a:extLst>
          </p:cNvPr>
          <p:cNvPicPr>
            <a:picLocks noChangeAspect="1"/>
          </p:cNvPicPr>
          <p:nvPr/>
        </p:nvPicPr>
        <p:blipFill>
          <a:blip r:embed="rId2"/>
          <a:stretch>
            <a:fillRect/>
          </a:stretch>
        </p:blipFill>
        <p:spPr>
          <a:xfrm>
            <a:off x="390525" y="3725029"/>
            <a:ext cx="11018043" cy="2336879"/>
          </a:xfrm>
          <a:prstGeom prst="rect">
            <a:avLst/>
          </a:prstGeom>
        </p:spPr>
      </p:pic>
      <p:pic>
        <p:nvPicPr>
          <p:cNvPr id="7" name="Picture 7">
            <a:extLst>
              <a:ext uri="{FF2B5EF4-FFF2-40B4-BE49-F238E27FC236}">
                <a16:creationId xmlns:a16="http://schemas.microsoft.com/office/drawing/2014/main" id="{439AA05A-862B-493E-B663-C6952E183930}"/>
              </a:ext>
            </a:extLst>
          </p:cNvPr>
          <p:cNvPicPr>
            <a:picLocks noChangeAspect="1"/>
          </p:cNvPicPr>
          <p:nvPr/>
        </p:nvPicPr>
        <p:blipFill>
          <a:blip r:embed="rId3"/>
          <a:stretch>
            <a:fillRect/>
          </a:stretch>
        </p:blipFill>
        <p:spPr>
          <a:xfrm>
            <a:off x="390525" y="1189733"/>
            <a:ext cx="11018043" cy="2418754"/>
          </a:xfrm>
          <a:prstGeom prst="rect">
            <a:avLst/>
          </a:prstGeom>
        </p:spPr>
      </p:pic>
    </p:spTree>
    <p:extLst>
      <p:ext uri="{BB962C8B-B14F-4D97-AF65-F5344CB8AC3E}">
        <p14:creationId xmlns:p14="http://schemas.microsoft.com/office/powerpoint/2010/main" val="33948983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18691" y="391098"/>
            <a:ext cx="8549206"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err="1"/>
              <a:t>HomePage</a:t>
            </a:r>
            <a:r>
              <a:rPr lang="en-US" sz="3200" dirty="0"/>
              <a:t> - </a:t>
            </a:r>
            <a:r>
              <a:rPr lang="en-US" sz="3200" dirty="0" err="1"/>
              <a:t>Promover</a:t>
            </a:r>
            <a:r>
              <a:rPr lang="en-US" sz="3200" dirty="0"/>
              <a:t> </a:t>
            </a:r>
            <a:r>
              <a:rPr lang="en-US" sz="3200" dirty="0" err="1"/>
              <a:t>viernes</a:t>
            </a:r>
            <a:r>
              <a:rPr lang="en-US" sz="3200" dirty="0"/>
              <a:t> - </a:t>
            </a:r>
            <a:r>
              <a:rPr lang="en-US" sz="3200" dirty="0" err="1"/>
              <a:t>consideraciones</a:t>
            </a:r>
          </a:p>
        </p:txBody>
      </p:sp>
      <p:sp>
        <p:nvSpPr>
          <p:cNvPr id="6" name="TextBox 5">
            <a:extLst>
              <a:ext uri="{FF2B5EF4-FFF2-40B4-BE49-F238E27FC236}">
                <a16:creationId xmlns:a16="http://schemas.microsoft.com/office/drawing/2014/main" id="{62F06D89-F53F-405E-92F5-129A76775D20}"/>
              </a:ext>
            </a:extLst>
          </p:cNvPr>
          <p:cNvSpPr txBox="1"/>
          <p:nvPr/>
        </p:nvSpPr>
        <p:spPr>
          <a:xfrm>
            <a:off x="212747" y="1346138"/>
            <a:ext cx="1018031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endParaRPr lang="en-US" dirty="0"/>
          </a:p>
        </p:txBody>
      </p:sp>
      <p:pic>
        <p:nvPicPr>
          <p:cNvPr id="3" name="Picture 6">
            <a:extLst>
              <a:ext uri="{FF2B5EF4-FFF2-40B4-BE49-F238E27FC236}">
                <a16:creationId xmlns:a16="http://schemas.microsoft.com/office/drawing/2014/main" id="{2EB69D3E-7BE9-4534-BD43-B4872A73170F}"/>
              </a:ext>
            </a:extLst>
          </p:cNvPr>
          <p:cNvPicPr>
            <a:picLocks noChangeAspect="1"/>
          </p:cNvPicPr>
          <p:nvPr/>
        </p:nvPicPr>
        <p:blipFill>
          <a:blip r:embed="rId2"/>
          <a:stretch>
            <a:fillRect/>
          </a:stretch>
        </p:blipFill>
        <p:spPr>
          <a:xfrm>
            <a:off x="211931" y="1343779"/>
            <a:ext cx="11553825" cy="2455942"/>
          </a:xfrm>
          <a:prstGeom prst="rect">
            <a:avLst/>
          </a:prstGeom>
        </p:spPr>
      </p:pic>
      <p:sp>
        <p:nvSpPr>
          <p:cNvPr id="5" name="TextBox 4">
            <a:extLst>
              <a:ext uri="{FF2B5EF4-FFF2-40B4-BE49-F238E27FC236}">
                <a16:creationId xmlns:a16="http://schemas.microsoft.com/office/drawing/2014/main" id="{0E2E4912-AC5A-4FDF-B0B9-2E17DB937AFB}"/>
              </a:ext>
            </a:extLst>
          </p:cNvPr>
          <p:cNvSpPr txBox="1"/>
          <p:nvPr/>
        </p:nvSpPr>
        <p:spPr>
          <a:xfrm>
            <a:off x="223838" y="4224337"/>
            <a:ext cx="10648948"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AR"/>
              <a:t>Al tener un carrusel de videos en medio del  contenido del HomePage la atencion del usuario es llevada a ese punto. Esta seccion en particular permite a la plataforma  agregar diferentes secciones que llamen la atencion del usuario. Siendo un carrusel de secciones (en este caso videos), este puede ser adaptado para tener imagenes o textos, dando asi a la plataforma variedad de implementaciones a agregar en dicha seccion. </a:t>
            </a:r>
          </a:p>
        </p:txBody>
      </p:sp>
    </p:spTree>
    <p:extLst>
      <p:ext uri="{BB962C8B-B14F-4D97-AF65-F5344CB8AC3E}">
        <p14:creationId xmlns:p14="http://schemas.microsoft.com/office/powerpoint/2010/main" val="35484706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4916B7-EF1D-4E5D-8FBE-C707CACFD92D}"/>
              </a:ext>
            </a:extLst>
          </p:cNvPr>
          <p:cNvSpPr>
            <a:spLocks noGrp="1"/>
          </p:cNvSpPr>
          <p:nvPr>
            <p:ph type="title"/>
          </p:nvPr>
        </p:nvSpPr>
        <p:spPr/>
        <p:txBody>
          <a:bodyPr/>
          <a:lstStyle/>
          <a:p>
            <a:r>
              <a:rPr lang="es-AR"/>
              <a:t>Introduccion</a:t>
            </a:r>
          </a:p>
        </p:txBody>
      </p:sp>
      <p:sp>
        <p:nvSpPr>
          <p:cNvPr id="3" name="Content Placeholder 2">
            <a:extLst>
              <a:ext uri="{FF2B5EF4-FFF2-40B4-BE49-F238E27FC236}">
                <a16:creationId xmlns:a16="http://schemas.microsoft.com/office/drawing/2014/main" id="{C5B8B8B6-42A8-4702-B73D-8BB1B36CCDD0}"/>
              </a:ext>
            </a:extLst>
          </p:cNvPr>
          <p:cNvSpPr>
            <a:spLocks noGrp="1"/>
          </p:cNvSpPr>
          <p:nvPr>
            <p:ph idx="1"/>
          </p:nvPr>
        </p:nvSpPr>
        <p:spPr/>
        <p:txBody>
          <a:bodyPr/>
          <a:lstStyle/>
          <a:p>
            <a:r>
              <a:rPr lang="es-AR">
                <a:ea typeface="+mn-lt"/>
                <a:cs typeface="+mn-lt"/>
              </a:rPr>
              <a:t>Netflics, Inc. es una empresa de entretenimiento argentina, cuyo servicio principal es la distribución de contenidos audiovisuales a través de una plataforma en línea o servicio de VOD por streaming. Esta flamante empresa argentina quiere renovar su actual plataforma.</a:t>
            </a:r>
            <a:endParaRPr lang="es-AR"/>
          </a:p>
        </p:txBody>
      </p:sp>
    </p:spTree>
    <p:extLst>
      <p:ext uri="{BB962C8B-B14F-4D97-AF65-F5344CB8AC3E}">
        <p14:creationId xmlns:p14="http://schemas.microsoft.com/office/powerpoint/2010/main" val="23491564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18691" y="391098"/>
            <a:ext cx="8549206"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err="1"/>
              <a:t>HomePage</a:t>
            </a:r>
            <a:r>
              <a:rPr lang="en-US" sz="3200" dirty="0"/>
              <a:t> </a:t>
            </a:r>
            <a:r>
              <a:rPr lang="en-US" sz="3200" dirty="0">
                <a:ea typeface="+mn-lt"/>
                <a:cs typeface="+mn-lt"/>
              </a:rPr>
              <a:t>- mobile – menu </a:t>
            </a:r>
            <a:r>
              <a:rPr lang="en-US" sz="3200" dirty="0" err="1">
                <a:ea typeface="+mn-lt"/>
                <a:cs typeface="+mn-lt"/>
              </a:rPr>
              <a:t>desplegable</a:t>
            </a:r>
            <a:r>
              <a:rPr lang="en-US" sz="3200" dirty="0">
                <a:ea typeface="+mn-lt"/>
                <a:cs typeface="+mn-lt"/>
              </a:rPr>
              <a:t> </a:t>
            </a:r>
            <a:r>
              <a:rPr lang="en-US" sz="3200" dirty="0" err="1">
                <a:ea typeface="+mn-lt"/>
                <a:cs typeface="+mn-lt"/>
              </a:rPr>
              <a:t>cerrado</a:t>
            </a:r>
          </a:p>
          <a:p>
            <a:endParaRPr lang="en-US" sz="3200" dirty="0"/>
          </a:p>
        </p:txBody>
      </p:sp>
      <p:pic>
        <p:nvPicPr>
          <p:cNvPr id="8" name="Picture 8">
            <a:extLst>
              <a:ext uri="{FF2B5EF4-FFF2-40B4-BE49-F238E27FC236}">
                <a16:creationId xmlns:a16="http://schemas.microsoft.com/office/drawing/2014/main" id="{B35AC7A0-C32D-47D1-9F60-741C6C07AA7E}"/>
              </a:ext>
            </a:extLst>
          </p:cNvPr>
          <p:cNvPicPr>
            <a:picLocks noChangeAspect="1"/>
          </p:cNvPicPr>
          <p:nvPr/>
        </p:nvPicPr>
        <p:blipFill>
          <a:blip r:embed="rId2"/>
          <a:stretch>
            <a:fillRect/>
          </a:stretch>
        </p:blipFill>
        <p:spPr>
          <a:xfrm>
            <a:off x="4716264" y="978694"/>
            <a:ext cx="3188099" cy="5114924"/>
          </a:xfrm>
          <a:prstGeom prst="rect">
            <a:avLst/>
          </a:prstGeom>
        </p:spPr>
      </p:pic>
      <p:pic>
        <p:nvPicPr>
          <p:cNvPr id="11" name="Picture 11">
            <a:extLst>
              <a:ext uri="{FF2B5EF4-FFF2-40B4-BE49-F238E27FC236}">
                <a16:creationId xmlns:a16="http://schemas.microsoft.com/office/drawing/2014/main" id="{69634C96-B073-4D0B-85FD-EDAAD9E42D2C}"/>
              </a:ext>
            </a:extLst>
          </p:cNvPr>
          <p:cNvPicPr>
            <a:picLocks noChangeAspect="1"/>
          </p:cNvPicPr>
          <p:nvPr/>
        </p:nvPicPr>
        <p:blipFill>
          <a:blip r:embed="rId3"/>
          <a:stretch>
            <a:fillRect/>
          </a:stretch>
        </p:blipFill>
        <p:spPr>
          <a:xfrm>
            <a:off x="819150" y="978233"/>
            <a:ext cx="3195638" cy="5115846"/>
          </a:xfrm>
          <a:prstGeom prst="rect">
            <a:avLst/>
          </a:prstGeom>
        </p:spPr>
      </p:pic>
      <p:pic>
        <p:nvPicPr>
          <p:cNvPr id="13" name="Picture 13">
            <a:extLst>
              <a:ext uri="{FF2B5EF4-FFF2-40B4-BE49-F238E27FC236}">
                <a16:creationId xmlns:a16="http://schemas.microsoft.com/office/drawing/2014/main" id="{7D2C2D66-C89B-4572-AF84-F0FF95DFE8F3}"/>
              </a:ext>
            </a:extLst>
          </p:cNvPr>
          <p:cNvPicPr>
            <a:picLocks noChangeAspect="1"/>
          </p:cNvPicPr>
          <p:nvPr/>
        </p:nvPicPr>
        <p:blipFill>
          <a:blip r:embed="rId4"/>
          <a:stretch>
            <a:fillRect/>
          </a:stretch>
        </p:blipFill>
        <p:spPr>
          <a:xfrm>
            <a:off x="8527680" y="978694"/>
            <a:ext cx="2994765" cy="5114924"/>
          </a:xfrm>
          <a:prstGeom prst="rect">
            <a:avLst/>
          </a:prstGeom>
        </p:spPr>
      </p:pic>
    </p:spTree>
    <p:extLst>
      <p:ext uri="{BB962C8B-B14F-4D97-AF65-F5344CB8AC3E}">
        <p14:creationId xmlns:p14="http://schemas.microsoft.com/office/powerpoint/2010/main" val="16995401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18691" y="391098"/>
            <a:ext cx="8549206"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err="1">
                <a:ea typeface="+mn-lt"/>
                <a:cs typeface="+mn-lt"/>
              </a:rPr>
              <a:t>HomePage</a:t>
            </a:r>
            <a:r>
              <a:rPr lang="en-US" sz="3200" dirty="0">
                <a:ea typeface="+mn-lt"/>
                <a:cs typeface="+mn-lt"/>
              </a:rPr>
              <a:t> - mobile – menu </a:t>
            </a:r>
            <a:r>
              <a:rPr lang="en-US" sz="3200" dirty="0" err="1">
                <a:ea typeface="+mn-lt"/>
                <a:cs typeface="+mn-lt"/>
              </a:rPr>
              <a:t>desplegable</a:t>
            </a:r>
            <a:r>
              <a:rPr lang="en-US" sz="3200" dirty="0">
                <a:ea typeface="+mn-lt"/>
                <a:cs typeface="+mn-lt"/>
              </a:rPr>
              <a:t> </a:t>
            </a:r>
            <a:r>
              <a:rPr lang="en-US" sz="3200" dirty="0" err="1">
                <a:ea typeface="+mn-lt"/>
                <a:cs typeface="+mn-lt"/>
              </a:rPr>
              <a:t>abierto</a:t>
            </a:r>
          </a:p>
          <a:p>
            <a:endParaRPr lang="en-US" sz="3200" dirty="0">
              <a:ea typeface="+mn-lt"/>
              <a:cs typeface="+mn-lt"/>
            </a:endParaRPr>
          </a:p>
          <a:p>
            <a:endParaRPr lang="en-US" sz="3200" dirty="0"/>
          </a:p>
        </p:txBody>
      </p:sp>
      <p:sp>
        <p:nvSpPr>
          <p:cNvPr id="6" name="TextBox 5">
            <a:extLst>
              <a:ext uri="{FF2B5EF4-FFF2-40B4-BE49-F238E27FC236}">
                <a16:creationId xmlns:a16="http://schemas.microsoft.com/office/drawing/2014/main" id="{62F06D89-F53F-405E-92F5-129A76775D20}"/>
              </a:ext>
            </a:extLst>
          </p:cNvPr>
          <p:cNvSpPr txBox="1"/>
          <p:nvPr/>
        </p:nvSpPr>
        <p:spPr>
          <a:xfrm>
            <a:off x="212747" y="1346138"/>
            <a:ext cx="1018031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endParaRPr lang="en-US" dirty="0"/>
          </a:p>
        </p:txBody>
      </p:sp>
      <p:pic>
        <p:nvPicPr>
          <p:cNvPr id="9" name="Picture 9">
            <a:extLst>
              <a:ext uri="{FF2B5EF4-FFF2-40B4-BE49-F238E27FC236}">
                <a16:creationId xmlns:a16="http://schemas.microsoft.com/office/drawing/2014/main" id="{D1E0CB8D-C28F-4816-95A5-4F7C0BB2BD8B}"/>
              </a:ext>
            </a:extLst>
          </p:cNvPr>
          <p:cNvPicPr>
            <a:picLocks noChangeAspect="1"/>
          </p:cNvPicPr>
          <p:nvPr/>
        </p:nvPicPr>
        <p:blipFill>
          <a:blip r:embed="rId2"/>
          <a:stretch>
            <a:fillRect/>
          </a:stretch>
        </p:blipFill>
        <p:spPr>
          <a:xfrm>
            <a:off x="6457389" y="1371600"/>
            <a:ext cx="2420471" cy="4114800"/>
          </a:xfrm>
          <a:prstGeom prst="rect">
            <a:avLst/>
          </a:prstGeom>
        </p:spPr>
      </p:pic>
      <p:pic>
        <p:nvPicPr>
          <p:cNvPr id="3" name="Picture 3">
            <a:extLst>
              <a:ext uri="{FF2B5EF4-FFF2-40B4-BE49-F238E27FC236}">
                <a16:creationId xmlns:a16="http://schemas.microsoft.com/office/drawing/2014/main" id="{2307918B-5AB5-44EC-B7CE-CBE82DA0887B}"/>
              </a:ext>
            </a:extLst>
          </p:cNvPr>
          <p:cNvPicPr>
            <a:picLocks noChangeAspect="1"/>
          </p:cNvPicPr>
          <p:nvPr/>
        </p:nvPicPr>
        <p:blipFill>
          <a:blip r:embed="rId3"/>
          <a:stretch>
            <a:fillRect/>
          </a:stretch>
        </p:blipFill>
        <p:spPr>
          <a:xfrm>
            <a:off x="2593562" y="1371600"/>
            <a:ext cx="2623376" cy="4114800"/>
          </a:xfrm>
          <a:prstGeom prst="rect">
            <a:avLst/>
          </a:prstGeom>
        </p:spPr>
      </p:pic>
    </p:spTree>
    <p:extLst>
      <p:ext uri="{BB962C8B-B14F-4D97-AF65-F5344CB8AC3E}">
        <p14:creationId xmlns:p14="http://schemas.microsoft.com/office/powerpoint/2010/main" val="6283634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341580" y="780527"/>
            <a:ext cx="8528215" cy="2541431"/>
          </a:xfrm>
        </p:spPr>
        <p:txBody>
          <a:bodyPr>
            <a:normAutofit/>
          </a:bodyPr>
          <a:lstStyle/>
          <a:p>
            <a:r>
              <a:rPr lang="en-US">
                <a:ea typeface="+mj-lt"/>
                <a:cs typeface="+mj-lt"/>
              </a:rPr>
              <a:t>Ficha de pelicula</a:t>
            </a:r>
            <a:endParaRPr lang="en-US"/>
          </a:p>
        </p:txBody>
      </p:sp>
      <p:sp>
        <p:nvSpPr>
          <p:cNvPr id="5" name="Subtitle 2">
            <a:extLst>
              <a:ext uri="{FF2B5EF4-FFF2-40B4-BE49-F238E27FC236}">
                <a16:creationId xmlns:a16="http://schemas.microsoft.com/office/drawing/2014/main" id="{AE8A698F-D93E-4462-83CE-4BB2FE43A09D}"/>
              </a:ext>
            </a:extLst>
          </p:cNvPr>
          <p:cNvSpPr txBox="1">
            <a:spLocks/>
          </p:cNvSpPr>
          <p:nvPr/>
        </p:nvSpPr>
        <p:spPr>
          <a:xfrm>
            <a:off x="42133" y="5691698"/>
            <a:ext cx="8637072" cy="977621"/>
          </a:xfrm>
          <a:prstGeom prst="rect">
            <a:avLst/>
          </a:prstGeom>
        </p:spPr>
        <p:txBody>
          <a:bodyPr vert="horz" lIns="91440" tIns="91440" rIns="91440" bIns="91440" rtlCol="0" anchor="t">
            <a:normAutofit/>
          </a:bodyPr>
          <a:lstStyle>
            <a:lvl1pPr marL="0" indent="0" algn="l" defTabSz="914400" rtl="0" eaLnBrk="1" latinLnBrk="0" hangingPunct="1">
              <a:lnSpc>
                <a:spcPct val="120000"/>
              </a:lnSpc>
              <a:spcBef>
                <a:spcPts val="1000"/>
              </a:spcBef>
              <a:buClr>
                <a:schemeClr val="accent1"/>
              </a:buClr>
              <a:buSzPct val="100000"/>
              <a:buFont typeface="Arial" panose="020B0604020202020204" pitchFamily="34" charset="0"/>
              <a:buNone/>
              <a:defRPr sz="1800" b="0" kern="1200" cap="all" baseline="0">
                <a:solidFill>
                  <a:schemeClr val="tx1"/>
                </a:solidFill>
                <a:effectLst/>
                <a:latin typeface="+mn-lt"/>
                <a:ea typeface="+mn-ea"/>
                <a:cs typeface="+mn-cs"/>
              </a:defRPr>
            </a:lvl1pPr>
            <a:lvl2pPr marL="4572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800" kern="1200" cap="none" baseline="0">
                <a:solidFill>
                  <a:schemeClr val="tx1"/>
                </a:solidFill>
                <a:effectLst/>
                <a:latin typeface="+mn-lt"/>
                <a:ea typeface="+mn-ea"/>
                <a:cs typeface="+mn-cs"/>
              </a:defRPr>
            </a:lvl2pPr>
            <a:lvl3pPr marL="9144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800" kern="1200">
                <a:solidFill>
                  <a:schemeClr val="tx1"/>
                </a:solidFill>
                <a:effectLst/>
                <a:latin typeface="+mn-lt"/>
                <a:ea typeface="+mn-ea"/>
                <a:cs typeface="+mn-cs"/>
              </a:defRPr>
            </a:lvl3pPr>
            <a:lvl4pPr marL="13716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cap="none" baseline="0">
                <a:solidFill>
                  <a:schemeClr val="tx1"/>
                </a:solidFill>
                <a:effectLst/>
                <a:latin typeface="+mn-lt"/>
                <a:ea typeface="+mn-ea"/>
                <a:cs typeface="+mn-cs"/>
              </a:defRPr>
            </a:lvl4pPr>
            <a:lvl5pPr marL="18288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5pPr>
            <a:lvl6pPr marL="22860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6pPr>
            <a:lvl7pPr marL="27432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7pPr>
            <a:lvl8pPr marL="32004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baseline="0">
                <a:solidFill>
                  <a:schemeClr val="tx1"/>
                </a:solidFill>
                <a:effectLst/>
                <a:latin typeface="+mn-lt"/>
                <a:ea typeface="+mn-ea"/>
                <a:cs typeface="+mn-cs"/>
              </a:defRPr>
            </a:lvl8pPr>
            <a:lvl9pPr marL="36576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baseline="0">
                <a:solidFill>
                  <a:schemeClr val="tx1"/>
                </a:solidFill>
                <a:effectLst/>
                <a:latin typeface="+mn-lt"/>
                <a:ea typeface="+mn-ea"/>
                <a:cs typeface="+mn-cs"/>
              </a:defRPr>
            </a:lvl9pPr>
          </a:lstStyle>
          <a:p>
            <a:endParaRPr lang="en-US" dirty="0"/>
          </a:p>
        </p:txBody>
      </p:sp>
    </p:spTree>
    <p:extLst>
      <p:ext uri="{BB962C8B-B14F-4D97-AF65-F5344CB8AC3E}">
        <p14:creationId xmlns:p14="http://schemas.microsoft.com/office/powerpoint/2010/main" val="31657000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53388" y="391098"/>
            <a:ext cx="370114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a:t>Ficha de </a:t>
            </a:r>
            <a:r>
              <a:rPr lang="en-US" sz="3200" err="1"/>
              <a:t>Pelicula</a:t>
            </a:r>
            <a:endParaRPr lang="en-US" sz="3200"/>
          </a:p>
        </p:txBody>
      </p:sp>
      <p:sp>
        <p:nvSpPr>
          <p:cNvPr id="6" name="TextBox 5">
            <a:extLst>
              <a:ext uri="{FF2B5EF4-FFF2-40B4-BE49-F238E27FC236}">
                <a16:creationId xmlns:a16="http://schemas.microsoft.com/office/drawing/2014/main" id="{62F06D89-F53F-405E-92F5-129A76775D20}"/>
              </a:ext>
            </a:extLst>
          </p:cNvPr>
          <p:cNvSpPr txBox="1"/>
          <p:nvPr/>
        </p:nvSpPr>
        <p:spPr>
          <a:xfrm>
            <a:off x="245403" y="1596509"/>
            <a:ext cx="4813663"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AR"/>
              <a:t>Cada video de Netflics posee su propia planilla de pelicula/serie. En esta se podran encontrar datos relacionados con esta misma y a su vez una seccion de comentarios proporcionados por los usuarios.</a:t>
            </a:r>
          </a:p>
          <a:p>
            <a:pPr marL="285750" indent="-285750">
              <a:buFont typeface="Arial"/>
              <a:buChar char="•"/>
            </a:pPr>
            <a:endParaRPr lang="es-AR" dirty="0"/>
          </a:p>
          <a:p>
            <a:pPr marL="285750" indent="-285750">
              <a:buFont typeface="Arial"/>
              <a:buChar char="•"/>
            </a:pPr>
            <a:endParaRPr lang="en-US" dirty="0"/>
          </a:p>
        </p:txBody>
      </p:sp>
      <p:pic>
        <p:nvPicPr>
          <p:cNvPr id="3" name="Picture 3">
            <a:extLst>
              <a:ext uri="{FF2B5EF4-FFF2-40B4-BE49-F238E27FC236}">
                <a16:creationId xmlns:a16="http://schemas.microsoft.com/office/drawing/2014/main" id="{1A03DE0A-12C3-485F-B2B5-07CB6FA357AF}"/>
              </a:ext>
            </a:extLst>
          </p:cNvPr>
          <p:cNvPicPr>
            <a:picLocks noChangeAspect="1"/>
          </p:cNvPicPr>
          <p:nvPr/>
        </p:nvPicPr>
        <p:blipFill>
          <a:blip r:embed="rId2"/>
          <a:stretch>
            <a:fillRect/>
          </a:stretch>
        </p:blipFill>
        <p:spPr>
          <a:xfrm>
            <a:off x="5547360" y="495886"/>
            <a:ext cx="6517481" cy="4479070"/>
          </a:xfrm>
          <a:prstGeom prst="rect">
            <a:avLst/>
          </a:prstGeom>
        </p:spPr>
      </p:pic>
    </p:spTree>
    <p:extLst>
      <p:ext uri="{BB962C8B-B14F-4D97-AF65-F5344CB8AC3E}">
        <p14:creationId xmlns:p14="http://schemas.microsoft.com/office/powerpoint/2010/main" val="6941781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53388" y="391098"/>
            <a:ext cx="8850083"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a:t>Ficha de </a:t>
            </a:r>
            <a:r>
              <a:rPr lang="en-US" sz="3200" err="1"/>
              <a:t>Pelicula</a:t>
            </a:r>
            <a:r>
              <a:rPr lang="en-US" sz="3200"/>
              <a:t> – desktop -Trailer e </a:t>
            </a:r>
            <a:r>
              <a:rPr lang="en-US" sz="3200" err="1"/>
              <a:t>informacion</a:t>
            </a:r>
            <a:endParaRPr lang="en-US" sz="3200"/>
          </a:p>
        </p:txBody>
      </p:sp>
      <p:sp>
        <p:nvSpPr>
          <p:cNvPr id="6" name="TextBox 5">
            <a:extLst>
              <a:ext uri="{FF2B5EF4-FFF2-40B4-BE49-F238E27FC236}">
                <a16:creationId xmlns:a16="http://schemas.microsoft.com/office/drawing/2014/main" id="{62F06D89-F53F-405E-92F5-129A76775D20}"/>
              </a:ext>
            </a:extLst>
          </p:cNvPr>
          <p:cNvSpPr txBox="1"/>
          <p:nvPr/>
        </p:nvSpPr>
        <p:spPr>
          <a:xfrm>
            <a:off x="245403" y="1596509"/>
            <a:ext cx="481366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pic>
        <p:nvPicPr>
          <p:cNvPr id="4" name="Picture 4">
            <a:extLst>
              <a:ext uri="{FF2B5EF4-FFF2-40B4-BE49-F238E27FC236}">
                <a16:creationId xmlns:a16="http://schemas.microsoft.com/office/drawing/2014/main" id="{FFC7F305-F401-4E5C-B72F-CDA8BCA731EE}"/>
              </a:ext>
            </a:extLst>
          </p:cNvPr>
          <p:cNvPicPr>
            <a:picLocks noChangeAspect="1"/>
          </p:cNvPicPr>
          <p:nvPr/>
        </p:nvPicPr>
        <p:blipFill>
          <a:blip r:embed="rId2"/>
          <a:stretch>
            <a:fillRect/>
          </a:stretch>
        </p:blipFill>
        <p:spPr>
          <a:xfrm>
            <a:off x="5871332" y="1463348"/>
            <a:ext cx="5774085" cy="2127959"/>
          </a:xfrm>
          <a:prstGeom prst="rect">
            <a:avLst/>
          </a:prstGeom>
        </p:spPr>
      </p:pic>
      <p:pic>
        <p:nvPicPr>
          <p:cNvPr id="7" name="Picture 7">
            <a:extLst>
              <a:ext uri="{FF2B5EF4-FFF2-40B4-BE49-F238E27FC236}">
                <a16:creationId xmlns:a16="http://schemas.microsoft.com/office/drawing/2014/main" id="{80DEE529-6482-43B2-905E-BBA1893D9398}"/>
              </a:ext>
            </a:extLst>
          </p:cNvPr>
          <p:cNvPicPr>
            <a:picLocks noChangeAspect="1"/>
          </p:cNvPicPr>
          <p:nvPr/>
        </p:nvPicPr>
        <p:blipFill>
          <a:blip r:embed="rId3"/>
          <a:stretch>
            <a:fillRect/>
          </a:stretch>
        </p:blipFill>
        <p:spPr>
          <a:xfrm>
            <a:off x="41529" y="1457703"/>
            <a:ext cx="5682745" cy="2135965"/>
          </a:xfrm>
          <a:prstGeom prst="rect">
            <a:avLst/>
          </a:prstGeom>
        </p:spPr>
      </p:pic>
      <p:sp>
        <p:nvSpPr>
          <p:cNvPr id="8" name="TextBox 7">
            <a:extLst>
              <a:ext uri="{FF2B5EF4-FFF2-40B4-BE49-F238E27FC236}">
                <a16:creationId xmlns:a16="http://schemas.microsoft.com/office/drawing/2014/main" id="{25784FBB-62D1-4094-B56A-A4E92702610A}"/>
              </a:ext>
            </a:extLst>
          </p:cNvPr>
          <p:cNvSpPr txBox="1"/>
          <p:nvPr/>
        </p:nvSpPr>
        <p:spPr>
          <a:xfrm>
            <a:off x="141514" y="3907971"/>
            <a:ext cx="11157856"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s-AR"/>
              <a:t>En la primer parte de esta pagina podemos ver una imagen de fondo referenciando a la portada  del video.</a:t>
            </a:r>
          </a:p>
          <a:p>
            <a:pPr marL="285750" indent="-285750">
              <a:buFont typeface="Arial"/>
              <a:buChar char="•"/>
            </a:pPr>
            <a:r>
              <a:rPr lang="es-AR"/>
              <a:t>Un conjunto de controles, donde el usuario podra ir al reproductor de videos, ver el trailer en la pagina, agregar a favoritos o a su lista para verlo en algun futuro.</a:t>
            </a:r>
          </a:p>
          <a:p>
            <a:pPr marL="285750" indent="-285750">
              <a:buFont typeface="Arial"/>
              <a:buChar char="•"/>
            </a:pPr>
            <a:r>
              <a:rPr lang="es-AR"/>
              <a:t>Pasado el resumen y los controles, se puede encontrar una seccion mas tecnica que cuenta informacion fuera de la pelicula. En esta seccion tenemos el tiempo de duracion, el elenco y directores, tipos de audio y subtitulos</a:t>
            </a:r>
          </a:p>
        </p:txBody>
      </p:sp>
    </p:spTree>
    <p:extLst>
      <p:ext uri="{BB962C8B-B14F-4D97-AF65-F5344CB8AC3E}">
        <p14:creationId xmlns:p14="http://schemas.microsoft.com/office/powerpoint/2010/main" val="11343860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53388" y="391098"/>
            <a:ext cx="8850083"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a:t>Ficha de </a:t>
            </a:r>
            <a:r>
              <a:rPr lang="en-US" sz="3200" err="1"/>
              <a:t>Pelicula</a:t>
            </a:r>
            <a:r>
              <a:rPr lang="en-US" sz="3200"/>
              <a:t> – desktop -Trailer e </a:t>
            </a:r>
            <a:r>
              <a:rPr lang="en-US" sz="3200" err="1"/>
              <a:t>informacion</a:t>
            </a:r>
            <a:endParaRPr lang="en-US" sz="3200"/>
          </a:p>
        </p:txBody>
      </p:sp>
      <p:sp>
        <p:nvSpPr>
          <p:cNvPr id="6" name="TextBox 5">
            <a:extLst>
              <a:ext uri="{FF2B5EF4-FFF2-40B4-BE49-F238E27FC236}">
                <a16:creationId xmlns:a16="http://schemas.microsoft.com/office/drawing/2014/main" id="{62F06D89-F53F-405E-92F5-129A76775D20}"/>
              </a:ext>
            </a:extLst>
          </p:cNvPr>
          <p:cNvSpPr txBox="1"/>
          <p:nvPr/>
        </p:nvSpPr>
        <p:spPr>
          <a:xfrm>
            <a:off x="245403" y="1596509"/>
            <a:ext cx="481366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
        <p:nvSpPr>
          <p:cNvPr id="8" name="TextBox 7">
            <a:extLst>
              <a:ext uri="{FF2B5EF4-FFF2-40B4-BE49-F238E27FC236}">
                <a16:creationId xmlns:a16="http://schemas.microsoft.com/office/drawing/2014/main" id="{25784FBB-62D1-4094-B56A-A4E92702610A}"/>
              </a:ext>
            </a:extLst>
          </p:cNvPr>
          <p:cNvSpPr txBox="1"/>
          <p:nvPr/>
        </p:nvSpPr>
        <p:spPr>
          <a:xfrm>
            <a:off x="141514" y="3907971"/>
            <a:ext cx="1115785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s-AR"/>
              <a:t>Al interactuar con el boton de trailer, la pantalla de informacion sera remplazada por una nueva pantalla donde solo se ve el trailer y un par de botones de controlador.</a:t>
            </a:r>
          </a:p>
        </p:txBody>
      </p:sp>
      <p:pic>
        <p:nvPicPr>
          <p:cNvPr id="3" name="Picture 4">
            <a:extLst>
              <a:ext uri="{FF2B5EF4-FFF2-40B4-BE49-F238E27FC236}">
                <a16:creationId xmlns:a16="http://schemas.microsoft.com/office/drawing/2014/main" id="{4C9015F0-0E00-48CA-99C1-A6F68321F1F9}"/>
              </a:ext>
            </a:extLst>
          </p:cNvPr>
          <p:cNvPicPr>
            <a:picLocks noChangeAspect="1"/>
          </p:cNvPicPr>
          <p:nvPr/>
        </p:nvPicPr>
        <p:blipFill>
          <a:blip r:embed="rId2"/>
          <a:stretch>
            <a:fillRect/>
          </a:stretch>
        </p:blipFill>
        <p:spPr>
          <a:xfrm>
            <a:off x="250371" y="1463339"/>
            <a:ext cx="5339644" cy="2134775"/>
          </a:xfrm>
          <a:prstGeom prst="rect">
            <a:avLst/>
          </a:prstGeom>
        </p:spPr>
      </p:pic>
      <p:pic>
        <p:nvPicPr>
          <p:cNvPr id="5" name="Picture 8">
            <a:extLst>
              <a:ext uri="{FF2B5EF4-FFF2-40B4-BE49-F238E27FC236}">
                <a16:creationId xmlns:a16="http://schemas.microsoft.com/office/drawing/2014/main" id="{7BEC3676-9C92-457A-8243-AFFF5094614D}"/>
              </a:ext>
            </a:extLst>
          </p:cNvPr>
          <p:cNvPicPr>
            <a:picLocks noChangeAspect="1"/>
          </p:cNvPicPr>
          <p:nvPr/>
        </p:nvPicPr>
        <p:blipFill>
          <a:blip r:embed="rId3"/>
          <a:stretch>
            <a:fillRect/>
          </a:stretch>
        </p:blipFill>
        <p:spPr>
          <a:xfrm>
            <a:off x="5726289" y="1454381"/>
            <a:ext cx="5664199" cy="2128903"/>
          </a:xfrm>
          <a:prstGeom prst="rect">
            <a:avLst/>
          </a:prstGeom>
        </p:spPr>
      </p:pic>
    </p:spTree>
    <p:extLst>
      <p:ext uri="{BB962C8B-B14F-4D97-AF65-F5344CB8AC3E}">
        <p14:creationId xmlns:p14="http://schemas.microsoft.com/office/powerpoint/2010/main" val="31007842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53388" y="391098"/>
            <a:ext cx="8850083"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a:t>Ficha de </a:t>
            </a:r>
            <a:r>
              <a:rPr lang="en-US" sz="3200" err="1"/>
              <a:t>Pelicula</a:t>
            </a:r>
            <a:r>
              <a:rPr lang="en-US" sz="3200"/>
              <a:t> – </a:t>
            </a:r>
            <a:r>
              <a:rPr lang="en-US" sz="3200" err="1"/>
              <a:t>Comentarios</a:t>
            </a:r>
            <a:endParaRPr lang="en-US" sz="3200"/>
          </a:p>
        </p:txBody>
      </p:sp>
      <p:sp>
        <p:nvSpPr>
          <p:cNvPr id="6" name="TextBox 5">
            <a:extLst>
              <a:ext uri="{FF2B5EF4-FFF2-40B4-BE49-F238E27FC236}">
                <a16:creationId xmlns:a16="http://schemas.microsoft.com/office/drawing/2014/main" id="{62F06D89-F53F-405E-92F5-129A76775D20}"/>
              </a:ext>
            </a:extLst>
          </p:cNvPr>
          <p:cNvSpPr txBox="1"/>
          <p:nvPr/>
        </p:nvSpPr>
        <p:spPr>
          <a:xfrm>
            <a:off x="245403" y="1596509"/>
            <a:ext cx="481366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
        <p:nvSpPr>
          <p:cNvPr id="8" name="TextBox 7">
            <a:extLst>
              <a:ext uri="{FF2B5EF4-FFF2-40B4-BE49-F238E27FC236}">
                <a16:creationId xmlns:a16="http://schemas.microsoft.com/office/drawing/2014/main" id="{25784FBB-62D1-4094-B56A-A4E92702610A}"/>
              </a:ext>
            </a:extLst>
          </p:cNvPr>
          <p:cNvSpPr txBox="1"/>
          <p:nvPr/>
        </p:nvSpPr>
        <p:spPr>
          <a:xfrm>
            <a:off x="141514" y="4147860"/>
            <a:ext cx="11157856"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s-AR"/>
              <a:t>La seccion inferior de comentarios de usuarios posee un conjunto de animaciones brillantes con la idea de captar la atencion del lector de esta pagina.  Aqui, cada usuario podra dejar su opinion y calificar la Pelicula como este lo considere. </a:t>
            </a:r>
          </a:p>
          <a:p>
            <a:pPr marL="285750" indent="-285750">
              <a:buFont typeface="Arial"/>
              <a:buChar char="•"/>
            </a:pPr>
            <a:r>
              <a:rPr lang="es-AR"/>
              <a:t>Tambien en esta pagina se veran reflejados los comentarios escritos al terminar la reproduccion del video en la pagina de reproductor (imagenes mas adelante).</a:t>
            </a:r>
          </a:p>
        </p:txBody>
      </p:sp>
      <p:pic>
        <p:nvPicPr>
          <p:cNvPr id="4" name="Picture 6">
            <a:extLst>
              <a:ext uri="{FF2B5EF4-FFF2-40B4-BE49-F238E27FC236}">
                <a16:creationId xmlns:a16="http://schemas.microsoft.com/office/drawing/2014/main" id="{DD33AB0B-19BA-4F12-8971-C6E625A21FC1}"/>
              </a:ext>
            </a:extLst>
          </p:cNvPr>
          <p:cNvPicPr>
            <a:picLocks noChangeAspect="1"/>
          </p:cNvPicPr>
          <p:nvPr/>
        </p:nvPicPr>
        <p:blipFill>
          <a:blip r:embed="rId2"/>
          <a:stretch>
            <a:fillRect/>
          </a:stretch>
        </p:blipFill>
        <p:spPr>
          <a:xfrm>
            <a:off x="5585178" y="1207516"/>
            <a:ext cx="6115755" cy="2707302"/>
          </a:xfrm>
          <a:prstGeom prst="rect">
            <a:avLst/>
          </a:prstGeom>
        </p:spPr>
      </p:pic>
      <p:pic>
        <p:nvPicPr>
          <p:cNvPr id="7" name="Picture 8">
            <a:extLst>
              <a:ext uri="{FF2B5EF4-FFF2-40B4-BE49-F238E27FC236}">
                <a16:creationId xmlns:a16="http://schemas.microsoft.com/office/drawing/2014/main" id="{3990479F-1118-4713-8672-1AB5EEF0BA43}"/>
              </a:ext>
            </a:extLst>
          </p:cNvPr>
          <p:cNvPicPr>
            <a:picLocks noChangeAspect="1"/>
          </p:cNvPicPr>
          <p:nvPr/>
        </p:nvPicPr>
        <p:blipFill>
          <a:blip r:embed="rId3"/>
          <a:stretch>
            <a:fillRect/>
          </a:stretch>
        </p:blipFill>
        <p:spPr>
          <a:xfrm>
            <a:off x="251178" y="1211757"/>
            <a:ext cx="5085644" cy="2684709"/>
          </a:xfrm>
          <a:prstGeom prst="rect">
            <a:avLst/>
          </a:prstGeom>
        </p:spPr>
      </p:pic>
    </p:spTree>
    <p:extLst>
      <p:ext uri="{BB962C8B-B14F-4D97-AF65-F5344CB8AC3E}">
        <p14:creationId xmlns:p14="http://schemas.microsoft.com/office/powerpoint/2010/main" val="34395013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53388" y="391098"/>
            <a:ext cx="8850083"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a:t>Ficha de </a:t>
            </a:r>
            <a:r>
              <a:rPr lang="en-US" sz="3200" err="1"/>
              <a:t>Pelicula</a:t>
            </a:r>
            <a:r>
              <a:rPr lang="en-US" sz="3200" dirty="0"/>
              <a:t> – mobile</a:t>
            </a:r>
          </a:p>
        </p:txBody>
      </p:sp>
      <p:sp>
        <p:nvSpPr>
          <p:cNvPr id="6" name="TextBox 5">
            <a:extLst>
              <a:ext uri="{FF2B5EF4-FFF2-40B4-BE49-F238E27FC236}">
                <a16:creationId xmlns:a16="http://schemas.microsoft.com/office/drawing/2014/main" id="{62F06D89-F53F-405E-92F5-129A76775D20}"/>
              </a:ext>
            </a:extLst>
          </p:cNvPr>
          <p:cNvSpPr txBox="1"/>
          <p:nvPr/>
        </p:nvSpPr>
        <p:spPr>
          <a:xfrm>
            <a:off x="245403" y="1596509"/>
            <a:ext cx="481366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pic>
        <p:nvPicPr>
          <p:cNvPr id="5" name="Picture 8">
            <a:extLst>
              <a:ext uri="{FF2B5EF4-FFF2-40B4-BE49-F238E27FC236}">
                <a16:creationId xmlns:a16="http://schemas.microsoft.com/office/drawing/2014/main" id="{AEF7421C-4023-4599-B2D2-8D2CDC157A6B}"/>
              </a:ext>
            </a:extLst>
          </p:cNvPr>
          <p:cNvPicPr>
            <a:picLocks noChangeAspect="1"/>
          </p:cNvPicPr>
          <p:nvPr/>
        </p:nvPicPr>
        <p:blipFill>
          <a:blip r:embed="rId2"/>
          <a:stretch>
            <a:fillRect/>
          </a:stretch>
        </p:blipFill>
        <p:spPr>
          <a:xfrm>
            <a:off x="5110490" y="1371600"/>
            <a:ext cx="1971021" cy="4114800"/>
          </a:xfrm>
          <a:prstGeom prst="rect">
            <a:avLst/>
          </a:prstGeom>
        </p:spPr>
      </p:pic>
      <p:pic>
        <p:nvPicPr>
          <p:cNvPr id="9" name="Picture 9">
            <a:extLst>
              <a:ext uri="{FF2B5EF4-FFF2-40B4-BE49-F238E27FC236}">
                <a16:creationId xmlns:a16="http://schemas.microsoft.com/office/drawing/2014/main" id="{B00094D2-C012-4C99-BE69-2CD32CAFE576}"/>
              </a:ext>
            </a:extLst>
          </p:cNvPr>
          <p:cNvPicPr>
            <a:picLocks noChangeAspect="1"/>
          </p:cNvPicPr>
          <p:nvPr/>
        </p:nvPicPr>
        <p:blipFill>
          <a:blip r:embed="rId3"/>
          <a:stretch>
            <a:fillRect/>
          </a:stretch>
        </p:blipFill>
        <p:spPr>
          <a:xfrm>
            <a:off x="7361842" y="1371600"/>
            <a:ext cx="1870983" cy="4114800"/>
          </a:xfrm>
          <a:prstGeom prst="rect">
            <a:avLst/>
          </a:prstGeom>
        </p:spPr>
      </p:pic>
      <p:pic>
        <p:nvPicPr>
          <p:cNvPr id="10" name="Picture 10">
            <a:extLst>
              <a:ext uri="{FF2B5EF4-FFF2-40B4-BE49-F238E27FC236}">
                <a16:creationId xmlns:a16="http://schemas.microsoft.com/office/drawing/2014/main" id="{9A1A9D90-14F3-4B83-B892-DF8283585EC3}"/>
              </a:ext>
            </a:extLst>
          </p:cNvPr>
          <p:cNvPicPr>
            <a:picLocks noChangeAspect="1"/>
          </p:cNvPicPr>
          <p:nvPr/>
        </p:nvPicPr>
        <p:blipFill>
          <a:blip r:embed="rId4"/>
          <a:stretch>
            <a:fillRect/>
          </a:stretch>
        </p:blipFill>
        <p:spPr>
          <a:xfrm>
            <a:off x="9495997" y="1371600"/>
            <a:ext cx="2118227" cy="4114800"/>
          </a:xfrm>
          <a:prstGeom prst="rect">
            <a:avLst/>
          </a:prstGeom>
        </p:spPr>
      </p:pic>
      <p:sp>
        <p:nvSpPr>
          <p:cNvPr id="11" name="TextBox 10">
            <a:extLst>
              <a:ext uri="{FF2B5EF4-FFF2-40B4-BE49-F238E27FC236}">
                <a16:creationId xmlns:a16="http://schemas.microsoft.com/office/drawing/2014/main" id="{533CB0B7-D4C3-4ACB-A116-75A46AA01F0A}"/>
              </a:ext>
            </a:extLst>
          </p:cNvPr>
          <p:cNvSpPr txBox="1"/>
          <p:nvPr/>
        </p:nvSpPr>
        <p:spPr>
          <a:xfrm>
            <a:off x="406400" y="1394177"/>
            <a:ext cx="3603977"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AR"/>
              <a:t>Para la visualizacion mobile se tomo la idea de mantener el mismo cambio realizado en Home. Reduciendo de esta manera la imagen a una mas pequeña entre el nombre y el resumen.</a:t>
            </a:r>
          </a:p>
          <a:p>
            <a:endParaRPr lang="es-AR" dirty="0"/>
          </a:p>
          <a:p>
            <a:r>
              <a:rPr lang="es-AR"/>
              <a:t>A su vez el boton de trailer deberia solo cambiar la ventana de la imagen en vez de todo el contenido.</a:t>
            </a:r>
          </a:p>
        </p:txBody>
      </p:sp>
    </p:spTree>
    <p:extLst>
      <p:ext uri="{BB962C8B-B14F-4D97-AF65-F5344CB8AC3E}">
        <p14:creationId xmlns:p14="http://schemas.microsoft.com/office/powerpoint/2010/main" val="35163097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87150" y="802298"/>
            <a:ext cx="10008673" cy="2541431"/>
          </a:xfrm>
        </p:spPr>
        <p:txBody>
          <a:bodyPr>
            <a:normAutofit/>
          </a:bodyPr>
          <a:lstStyle/>
          <a:p>
            <a:r>
              <a:rPr lang="en-US">
                <a:ea typeface="+mj-lt"/>
                <a:cs typeface="+mj-lt"/>
              </a:rPr>
              <a:t>Busqueda General</a:t>
            </a:r>
            <a:endParaRPr lang="en-US"/>
          </a:p>
        </p:txBody>
      </p:sp>
      <p:sp>
        <p:nvSpPr>
          <p:cNvPr id="5" name="Subtitle 2">
            <a:extLst>
              <a:ext uri="{FF2B5EF4-FFF2-40B4-BE49-F238E27FC236}">
                <a16:creationId xmlns:a16="http://schemas.microsoft.com/office/drawing/2014/main" id="{AE8A698F-D93E-4462-83CE-4BB2FE43A09D}"/>
              </a:ext>
            </a:extLst>
          </p:cNvPr>
          <p:cNvSpPr txBox="1">
            <a:spLocks/>
          </p:cNvSpPr>
          <p:nvPr/>
        </p:nvSpPr>
        <p:spPr>
          <a:xfrm>
            <a:off x="42133" y="5691698"/>
            <a:ext cx="8637072" cy="977621"/>
          </a:xfrm>
          <a:prstGeom prst="rect">
            <a:avLst/>
          </a:prstGeom>
        </p:spPr>
        <p:txBody>
          <a:bodyPr vert="horz" lIns="91440" tIns="91440" rIns="91440" bIns="91440" rtlCol="0" anchor="t">
            <a:normAutofit/>
          </a:bodyPr>
          <a:lstStyle>
            <a:lvl1pPr marL="0" indent="0" algn="l" defTabSz="914400" rtl="0" eaLnBrk="1" latinLnBrk="0" hangingPunct="1">
              <a:lnSpc>
                <a:spcPct val="120000"/>
              </a:lnSpc>
              <a:spcBef>
                <a:spcPts val="1000"/>
              </a:spcBef>
              <a:buClr>
                <a:schemeClr val="accent1"/>
              </a:buClr>
              <a:buSzPct val="100000"/>
              <a:buFont typeface="Arial" panose="020B0604020202020204" pitchFamily="34" charset="0"/>
              <a:buNone/>
              <a:defRPr sz="1800" b="0" kern="1200" cap="all" baseline="0">
                <a:solidFill>
                  <a:schemeClr val="tx1"/>
                </a:solidFill>
                <a:effectLst/>
                <a:latin typeface="+mn-lt"/>
                <a:ea typeface="+mn-ea"/>
                <a:cs typeface="+mn-cs"/>
              </a:defRPr>
            </a:lvl1pPr>
            <a:lvl2pPr marL="4572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800" kern="1200" cap="none" baseline="0">
                <a:solidFill>
                  <a:schemeClr val="tx1"/>
                </a:solidFill>
                <a:effectLst/>
                <a:latin typeface="+mn-lt"/>
                <a:ea typeface="+mn-ea"/>
                <a:cs typeface="+mn-cs"/>
              </a:defRPr>
            </a:lvl2pPr>
            <a:lvl3pPr marL="9144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800" kern="1200">
                <a:solidFill>
                  <a:schemeClr val="tx1"/>
                </a:solidFill>
                <a:effectLst/>
                <a:latin typeface="+mn-lt"/>
                <a:ea typeface="+mn-ea"/>
                <a:cs typeface="+mn-cs"/>
              </a:defRPr>
            </a:lvl3pPr>
            <a:lvl4pPr marL="13716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cap="none" baseline="0">
                <a:solidFill>
                  <a:schemeClr val="tx1"/>
                </a:solidFill>
                <a:effectLst/>
                <a:latin typeface="+mn-lt"/>
                <a:ea typeface="+mn-ea"/>
                <a:cs typeface="+mn-cs"/>
              </a:defRPr>
            </a:lvl4pPr>
            <a:lvl5pPr marL="18288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5pPr>
            <a:lvl6pPr marL="22860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6pPr>
            <a:lvl7pPr marL="27432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7pPr>
            <a:lvl8pPr marL="32004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baseline="0">
                <a:solidFill>
                  <a:schemeClr val="tx1"/>
                </a:solidFill>
                <a:effectLst/>
                <a:latin typeface="+mn-lt"/>
                <a:ea typeface="+mn-ea"/>
                <a:cs typeface="+mn-cs"/>
              </a:defRPr>
            </a:lvl8pPr>
            <a:lvl9pPr marL="36576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baseline="0">
                <a:solidFill>
                  <a:schemeClr val="tx1"/>
                </a:solidFill>
                <a:effectLst/>
                <a:latin typeface="+mn-lt"/>
                <a:ea typeface="+mn-ea"/>
                <a:cs typeface="+mn-cs"/>
              </a:defRPr>
            </a:lvl9pPr>
          </a:lstStyle>
          <a:p>
            <a:endParaRPr lang="en-US" dirty="0"/>
          </a:p>
        </p:txBody>
      </p:sp>
    </p:spTree>
    <p:extLst>
      <p:ext uri="{BB962C8B-B14F-4D97-AF65-F5344CB8AC3E}">
        <p14:creationId xmlns:p14="http://schemas.microsoft.com/office/powerpoint/2010/main" val="38832436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53388" y="391098"/>
            <a:ext cx="8850083"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err="1"/>
              <a:t>Busqueda</a:t>
            </a:r>
            <a:r>
              <a:rPr lang="en-US" sz="3200" dirty="0"/>
              <a:t> General </a:t>
            </a:r>
          </a:p>
        </p:txBody>
      </p:sp>
      <p:sp>
        <p:nvSpPr>
          <p:cNvPr id="6" name="TextBox 5">
            <a:extLst>
              <a:ext uri="{FF2B5EF4-FFF2-40B4-BE49-F238E27FC236}">
                <a16:creationId xmlns:a16="http://schemas.microsoft.com/office/drawing/2014/main" id="{62F06D89-F53F-405E-92F5-129A76775D20}"/>
              </a:ext>
            </a:extLst>
          </p:cNvPr>
          <p:cNvSpPr txBox="1"/>
          <p:nvPr/>
        </p:nvSpPr>
        <p:spPr>
          <a:xfrm>
            <a:off x="245403" y="1596509"/>
            <a:ext cx="481366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
        <p:nvSpPr>
          <p:cNvPr id="11" name="TextBox 10">
            <a:extLst>
              <a:ext uri="{FF2B5EF4-FFF2-40B4-BE49-F238E27FC236}">
                <a16:creationId xmlns:a16="http://schemas.microsoft.com/office/drawing/2014/main" id="{533CB0B7-D4C3-4ACB-A116-75A46AA01F0A}"/>
              </a:ext>
            </a:extLst>
          </p:cNvPr>
          <p:cNvSpPr txBox="1"/>
          <p:nvPr/>
        </p:nvSpPr>
        <p:spPr>
          <a:xfrm>
            <a:off x="251178" y="970844"/>
            <a:ext cx="10490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Al </a:t>
            </a:r>
            <a:r>
              <a:rPr lang="en-US" dirty="0" err="1"/>
              <a:t>interactuar</a:t>
            </a:r>
            <a:r>
              <a:rPr lang="en-US" dirty="0"/>
              <a:t> con </a:t>
            </a:r>
            <a:r>
              <a:rPr lang="en-US" dirty="0" err="1"/>
              <a:t>cualquier</a:t>
            </a:r>
            <a:r>
              <a:rPr lang="en-US" dirty="0"/>
              <a:t> </a:t>
            </a:r>
            <a:r>
              <a:rPr lang="en-US" dirty="0" err="1"/>
              <a:t>barra</a:t>
            </a:r>
            <a:r>
              <a:rPr lang="en-US" dirty="0"/>
              <a:t> de </a:t>
            </a:r>
            <a:r>
              <a:rPr lang="en-US" dirty="0" err="1"/>
              <a:t>busqueda</a:t>
            </a:r>
            <a:r>
              <a:rPr lang="en-US" dirty="0"/>
              <a:t>, </a:t>
            </a:r>
            <a:r>
              <a:rPr lang="en-US" dirty="0" err="1"/>
              <a:t>nos</a:t>
            </a:r>
            <a:r>
              <a:rPr lang="en-US" dirty="0"/>
              <a:t> </a:t>
            </a:r>
            <a:r>
              <a:rPr lang="en-US" dirty="0" err="1"/>
              <a:t>vemos</a:t>
            </a:r>
            <a:r>
              <a:rPr lang="en-US" dirty="0"/>
              <a:t> </a:t>
            </a:r>
            <a:r>
              <a:rPr lang="en-US" dirty="0" err="1"/>
              <a:t>redirigidos</a:t>
            </a:r>
            <a:r>
              <a:rPr lang="en-US" dirty="0"/>
              <a:t> a la </a:t>
            </a:r>
            <a:r>
              <a:rPr lang="en-US" dirty="0" err="1"/>
              <a:t>siguiente</a:t>
            </a:r>
            <a:r>
              <a:rPr lang="en-US" dirty="0"/>
              <a:t> </a:t>
            </a:r>
            <a:r>
              <a:rPr lang="en-US" dirty="0" err="1"/>
              <a:t>Pagina</a:t>
            </a:r>
            <a:r>
              <a:rPr lang="en-US" dirty="0"/>
              <a:t>.</a:t>
            </a:r>
            <a:endParaRPr lang="en-US"/>
          </a:p>
        </p:txBody>
      </p:sp>
      <p:pic>
        <p:nvPicPr>
          <p:cNvPr id="3" name="Picture 3">
            <a:extLst>
              <a:ext uri="{FF2B5EF4-FFF2-40B4-BE49-F238E27FC236}">
                <a16:creationId xmlns:a16="http://schemas.microsoft.com/office/drawing/2014/main" id="{C4A4B249-66A5-4BAE-9A93-CDBFE7366192}"/>
              </a:ext>
            </a:extLst>
          </p:cNvPr>
          <p:cNvPicPr>
            <a:picLocks noChangeAspect="1"/>
          </p:cNvPicPr>
          <p:nvPr/>
        </p:nvPicPr>
        <p:blipFill>
          <a:blip r:embed="rId2"/>
          <a:stretch>
            <a:fillRect/>
          </a:stretch>
        </p:blipFill>
        <p:spPr>
          <a:xfrm>
            <a:off x="1831622" y="1527573"/>
            <a:ext cx="7879644" cy="4353187"/>
          </a:xfrm>
          <a:prstGeom prst="rect">
            <a:avLst/>
          </a:prstGeom>
        </p:spPr>
      </p:pic>
    </p:spTree>
    <p:extLst>
      <p:ext uri="{BB962C8B-B14F-4D97-AF65-F5344CB8AC3E}">
        <p14:creationId xmlns:p14="http://schemas.microsoft.com/office/powerpoint/2010/main" val="1536728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9EA00-FB4C-4A88-A798-9E751100A497}"/>
              </a:ext>
            </a:extLst>
          </p:cNvPr>
          <p:cNvSpPr>
            <a:spLocks noGrp="1"/>
          </p:cNvSpPr>
          <p:nvPr>
            <p:ph type="title"/>
          </p:nvPr>
        </p:nvSpPr>
        <p:spPr/>
        <p:txBody>
          <a:bodyPr/>
          <a:lstStyle/>
          <a:p>
            <a:r>
              <a:rPr lang="es-AR"/>
              <a:t>requerimientos</a:t>
            </a:r>
          </a:p>
        </p:txBody>
      </p:sp>
      <p:sp>
        <p:nvSpPr>
          <p:cNvPr id="3" name="Content Placeholder 2">
            <a:extLst>
              <a:ext uri="{FF2B5EF4-FFF2-40B4-BE49-F238E27FC236}">
                <a16:creationId xmlns:a16="http://schemas.microsoft.com/office/drawing/2014/main" id="{224F795C-771C-426D-8673-6ED8C6FC300E}"/>
              </a:ext>
            </a:extLst>
          </p:cNvPr>
          <p:cNvSpPr>
            <a:spLocks noGrp="1"/>
          </p:cNvSpPr>
          <p:nvPr>
            <p:ph sz="half" idx="1"/>
          </p:nvPr>
        </p:nvSpPr>
        <p:spPr/>
        <p:txBody>
          <a:bodyPr vert="horz" lIns="91440" tIns="45720" rIns="91440" bIns="45720" rtlCol="0" anchor="t">
            <a:normAutofit fontScale="62500" lnSpcReduction="20000"/>
          </a:bodyPr>
          <a:lstStyle/>
          <a:p>
            <a:r>
              <a:rPr lang="es-AR">
                <a:ea typeface="+mn-lt"/>
                <a:cs typeface="+mn-lt"/>
              </a:rPr>
              <a:t>Bucar Películas o Series</a:t>
            </a:r>
            <a:endParaRPr lang="es-AR"/>
          </a:p>
          <a:p>
            <a:r>
              <a:rPr lang="es-AR" dirty="0">
                <a:ea typeface="+mn-lt"/>
                <a:cs typeface="+mn-lt"/>
              </a:rPr>
              <a:t> </a:t>
            </a:r>
            <a:r>
              <a:rPr lang="es-AR">
                <a:ea typeface="+mn-lt"/>
                <a:cs typeface="+mn-lt"/>
              </a:rPr>
              <a:t>Filtrar películas o series por diferentes criterios</a:t>
            </a:r>
            <a:endParaRPr lang="es-AR"/>
          </a:p>
          <a:p>
            <a:r>
              <a:rPr lang="es-AR" dirty="0">
                <a:ea typeface="+mn-lt"/>
                <a:cs typeface="+mn-lt"/>
              </a:rPr>
              <a:t> </a:t>
            </a:r>
            <a:r>
              <a:rPr lang="es-AR">
                <a:ea typeface="+mn-lt"/>
                <a:cs typeface="+mn-lt"/>
              </a:rPr>
              <a:t>Suscribirse a un plan mensual (existen 4 planes)</a:t>
            </a:r>
            <a:endParaRPr lang="es-AR"/>
          </a:p>
          <a:p>
            <a:r>
              <a:rPr lang="es-AR" dirty="0">
                <a:ea typeface="+mn-lt"/>
                <a:cs typeface="+mn-lt"/>
              </a:rPr>
              <a:t> </a:t>
            </a:r>
            <a:r>
              <a:rPr lang="es-AR">
                <a:ea typeface="+mn-lt"/>
                <a:cs typeface="+mn-lt"/>
              </a:rPr>
              <a:t>Iniciar sesión y configurar “mi cuenta”, accesos, preferencias, etc</a:t>
            </a:r>
            <a:endParaRPr lang="es-AR"/>
          </a:p>
          <a:p>
            <a:r>
              <a:rPr lang="es-AR">
                <a:ea typeface="+mn-lt"/>
                <a:cs typeface="+mn-lt"/>
              </a:rPr>
              <a:t> Ver el resumen de una película o episodio</a:t>
            </a:r>
            <a:endParaRPr lang="es-AR"/>
          </a:p>
          <a:p>
            <a:r>
              <a:rPr lang="es-AR">
                <a:ea typeface="+mn-lt"/>
                <a:cs typeface="+mn-lt"/>
              </a:rPr>
              <a:t> Ver la pelicula o episodio</a:t>
            </a:r>
            <a:endParaRPr lang="es-AR"/>
          </a:p>
          <a:p>
            <a:r>
              <a:rPr lang="es-AR" dirty="0">
                <a:ea typeface="+mn-lt"/>
                <a:cs typeface="+mn-lt"/>
              </a:rPr>
              <a:t> </a:t>
            </a:r>
            <a:r>
              <a:rPr lang="es-AR">
                <a:ea typeface="+mn-lt"/>
                <a:cs typeface="+mn-lt"/>
              </a:rPr>
              <a:t>Calificar una película</a:t>
            </a:r>
            <a:endParaRPr lang="es-AR"/>
          </a:p>
          <a:p>
            <a:r>
              <a:rPr lang="es-AR">
                <a:ea typeface="+mn-lt"/>
                <a:cs typeface="+mn-lt"/>
              </a:rPr>
              <a:t> Ver las calificaciones u opiniones de una determinada película</a:t>
            </a:r>
            <a:endParaRPr lang="es-AR"/>
          </a:p>
          <a:p>
            <a:r>
              <a:rPr lang="es-AR">
                <a:ea typeface="+mn-lt"/>
                <a:cs typeface="+mn-lt"/>
              </a:rPr>
              <a:t> Se debe incluir una página de soporte, faq, ayuda o similar</a:t>
            </a:r>
            <a:endParaRPr lang="es-AR"/>
          </a:p>
          <a:p>
            <a:r>
              <a:rPr lang="es-AR">
                <a:ea typeface="+mn-lt"/>
                <a:cs typeface="+mn-lt"/>
              </a:rPr>
              <a:t> Ver sugerencias personalizadas</a:t>
            </a:r>
            <a:endParaRPr lang="es-AR"/>
          </a:p>
          <a:p>
            <a:endParaRPr lang="en-US" dirty="0"/>
          </a:p>
        </p:txBody>
      </p:sp>
      <p:sp>
        <p:nvSpPr>
          <p:cNvPr id="4" name="Content Placeholder 3">
            <a:extLst>
              <a:ext uri="{FF2B5EF4-FFF2-40B4-BE49-F238E27FC236}">
                <a16:creationId xmlns:a16="http://schemas.microsoft.com/office/drawing/2014/main" id="{863B4F49-772D-40F8-90CA-8AEC4DFE24BC}"/>
              </a:ext>
            </a:extLst>
          </p:cNvPr>
          <p:cNvSpPr>
            <a:spLocks noGrp="1"/>
          </p:cNvSpPr>
          <p:nvPr>
            <p:ph sz="half" idx="2"/>
          </p:nvPr>
        </p:nvSpPr>
        <p:spPr/>
        <p:txBody>
          <a:bodyPr vert="horz" lIns="91440" tIns="45720" rIns="91440" bIns="45720" rtlCol="0" anchor="t">
            <a:normAutofit fontScale="62500" lnSpcReduction="20000"/>
          </a:bodyPr>
          <a:lstStyle/>
          <a:p>
            <a:r>
              <a:rPr lang="es-AR">
                <a:ea typeface="+mn-lt"/>
                <a:cs typeface="+mn-lt"/>
              </a:rPr>
              <a:t> Ver recomendaciones destacadas</a:t>
            </a:r>
          </a:p>
          <a:p>
            <a:r>
              <a:rPr lang="es-AR" dirty="0">
                <a:ea typeface="+mn-lt"/>
                <a:cs typeface="+mn-lt"/>
              </a:rPr>
              <a:t> </a:t>
            </a:r>
            <a:r>
              <a:rPr lang="es-AR">
                <a:ea typeface="+mn-lt"/>
                <a:cs typeface="+mn-lt"/>
              </a:rPr>
              <a:t>Recibir y ver notificaciones personalizadas</a:t>
            </a:r>
          </a:p>
          <a:p>
            <a:r>
              <a:rPr lang="es-AR" dirty="0">
                <a:ea typeface="+mn-lt"/>
                <a:cs typeface="+mn-lt"/>
              </a:rPr>
              <a:t> </a:t>
            </a:r>
            <a:r>
              <a:rPr lang="es-AR">
                <a:ea typeface="+mn-lt"/>
                <a:cs typeface="+mn-lt"/>
              </a:rPr>
              <a:t>Guardar películas o series favoritas</a:t>
            </a:r>
          </a:p>
          <a:p>
            <a:r>
              <a:rPr lang="es-AR" dirty="0">
                <a:ea typeface="+mn-lt"/>
                <a:cs typeface="+mn-lt"/>
              </a:rPr>
              <a:t> </a:t>
            </a:r>
            <a:r>
              <a:rPr lang="es-AR">
                <a:ea typeface="+mn-lt"/>
                <a:cs typeface="+mn-lt"/>
              </a:rPr>
              <a:t>Seguir viendo una película que el usuario dejó por la mitad</a:t>
            </a:r>
          </a:p>
          <a:p>
            <a:r>
              <a:rPr lang="es-AR" dirty="0">
                <a:ea typeface="+mn-lt"/>
                <a:cs typeface="+mn-lt"/>
              </a:rPr>
              <a:t> </a:t>
            </a:r>
            <a:r>
              <a:rPr lang="es-AR">
                <a:ea typeface="+mn-lt"/>
                <a:cs typeface="+mn-lt"/>
              </a:rPr>
              <a:t>Promocionar estrenos y próximos episodios o próximos lanzamientos.</a:t>
            </a:r>
          </a:p>
          <a:p>
            <a:r>
              <a:rPr lang="es-AR">
                <a:ea typeface="+mn-lt"/>
                <a:cs typeface="+mn-lt"/>
              </a:rPr>
              <a:t> Se debe incentivar al usuario a calificar y opinar acerca de la película</a:t>
            </a:r>
            <a:endParaRPr lang="es-AR"/>
          </a:p>
        </p:txBody>
      </p:sp>
    </p:spTree>
    <p:extLst>
      <p:ext uri="{BB962C8B-B14F-4D97-AF65-F5344CB8AC3E}">
        <p14:creationId xmlns:p14="http://schemas.microsoft.com/office/powerpoint/2010/main" val="39665673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53388" y="391098"/>
            <a:ext cx="8850083"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err="1"/>
              <a:t>Busqueda</a:t>
            </a:r>
            <a:r>
              <a:rPr lang="en-US" sz="3200" dirty="0"/>
              <a:t> General – </a:t>
            </a:r>
            <a:r>
              <a:rPr lang="en-US" sz="3200" dirty="0" err="1"/>
              <a:t>seccion</a:t>
            </a:r>
            <a:r>
              <a:rPr lang="en-US" sz="3200" dirty="0"/>
              <a:t> </a:t>
            </a:r>
            <a:r>
              <a:rPr lang="en-US" sz="3200" dirty="0" err="1"/>
              <a:t>relacionados</a:t>
            </a:r>
            <a:r>
              <a:rPr lang="en-US" sz="3200" dirty="0"/>
              <a:t> y </a:t>
            </a:r>
            <a:r>
              <a:rPr lang="en-US" sz="3200" dirty="0" err="1"/>
              <a:t>filtro</a:t>
            </a:r>
            <a:r>
              <a:rPr lang="en-US" sz="3200" dirty="0"/>
              <a:t> </a:t>
            </a:r>
          </a:p>
        </p:txBody>
      </p:sp>
      <p:sp>
        <p:nvSpPr>
          <p:cNvPr id="6" name="TextBox 5">
            <a:extLst>
              <a:ext uri="{FF2B5EF4-FFF2-40B4-BE49-F238E27FC236}">
                <a16:creationId xmlns:a16="http://schemas.microsoft.com/office/drawing/2014/main" id="{62F06D89-F53F-405E-92F5-129A76775D20}"/>
              </a:ext>
            </a:extLst>
          </p:cNvPr>
          <p:cNvSpPr txBox="1"/>
          <p:nvPr/>
        </p:nvSpPr>
        <p:spPr>
          <a:xfrm>
            <a:off x="245403" y="1596509"/>
            <a:ext cx="481366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
        <p:nvSpPr>
          <p:cNvPr id="11" name="TextBox 10">
            <a:extLst>
              <a:ext uri="{FF2B5EF4-FFF2-40B4-BE49-F238E27FC236}">
                <a16:creationId xmlns:a16="http://schemas.microsoft.com/office/drawing/2014/main" id="{533CB0B7-D4C3-4ACB-A116-75A46AA01F0A}"/>
              </a:ext>
            </a:extLst>
          </p:cNvPr>
          <p:cNvSpPr txBox="1"/>
          <p:nvPr/>
        </p:nvSpPr>
        <p:spPr>
          <a:xfrm>
            <a:off x="166511" y="1309510"/>
            <a:ext cx="4521199"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s-AR"/>
              <a:t>En la parte superior de la pagina podemos encontra run titulo que se actualiza en base al parametro "search"enviado en el URL.</a:t>
            </a:r>
          </a:p>
          <a:p>
            <a:pPr marL="285750" indent="-285750">
              <a:buFont typeface="Arial"/>
              <a:buChar char="•"/>
            </a:pPr>
            <a:endParaRPr lang="es-AR" dirty="0"/>
          </a:p>
          <a:p>
            <a:pPr marL="285750" indent="-285750">
              <a:buFont typeface="Arial"/>
              <a:buChar char="•"/>
            </a:pPr>
            <a:r>
              <a:rPr lang="es-AR"/>
              <a:t>Bajo el titulo encontramos un conjunto d eopciones relacionadas con nuestra palabra buscada.</a:t>
            </a:r>
          </a:p>
          <a:p>
            <a:pPr marL="285750" indent="-285750">
              <a:buFont typeface="Arial"/>
              <a:buChar char="•"/>
            </a:pPr>
            <a:endParaRPr lang="es-AR" dirty="0"/>
          </a:p>
          <a:p>
            <a:pPr marL="285750" indent="-285750">
              <a:buFont typeface="Arial"/>
              <a:buChar char="•"/>
            </a:pPr>
            <a:r>
              <a:rPr lang="es-AR"/>
              <a:t>Por ultimo podemos darle un filtrado simple separando entre ver todo/ solo series/ solo peliculas</a:t>
            </a:r>
          </a:p>
          <a:p>
            <a:endParaRPr lang="es-AR" dirty="0"/>
          </a:p>
          <a:p>
            <a:endParaRPr lang="es-AR" dirty="0"/>
          </a:p>
          <a:p>
            <a:endParaRPr lang="en-US" dirty="0"/>
          </a:p>
        </p:txBody>
      </p:sp>
      <p:pic>
        <p:nvPicPr>
          <p:cNvPr id="4" name="Picture 4">
            <a:extLst>
              <a:ext uri="{FF2B5EF4-FFF2-40B4-BE49-F238E27FC236}">
                <a16:creationId xmlns:a16="http://schemas.microsoft.com/office/drawing/2014/main" id="{DEBA06A3-EACA-41B1-9166-59351E738909}"/>
              </a:ext>
            </a:extLst>
          </p:cNvPr>
          <p:cNvPicPr>
            <a:picLocks noChangeAspect="1"/>
          </p:cNvPicPr>
          <p:nvPr/>
        </p:nvPicPr>
        <p:blipFill>
          <a:blip r:embed="rId2"/>
          <a:stretch>
            <a:fillRect/>
          </a:stretch>
        </p:blipFill>
        <p:spPr>
          <a:xfrm>
            <a:off x="251178" y="4531770"/>
            <a:ext cx="11604977" cy="1195237"/>
          </a:xfrm>
          <a:prstGeom prst="rect">
            <a:avLst/>
          </a:prstGeom>
        </p:spPr>
      </p:pic>
      <p:pic>
        <p:nvPicPr>
          <p:cNvPr id="5" name="Picture 6">
            <a:extLst>
              <a:ext uri="{FF2B5EF4-FFF2-40B4-BE49-F238E27FC236}">
                <a16:creationId xmlns:a16="http://schemas.microsoft.com/office/drawing/2014/main" id="{C1AD2FD2-636D-4A2A-BFFF-3C37AB352C15}"/>
              </a:ext>
            </a:extLst>
          </p:cNvPr>
          <p:cNvPicPr>
            <a:picLocks noChangeAspect="1"/>
          </p:cNvPicPr>
          <p:nvPr/>
        </p:nvPicPr>
        <p:blipFill>
          <a:blip r:embed="rId3"/>
          <a:stretch>
            <a:fillRect/>
          </a:stretch>
        </p:blipFill>
        <p:spPr>
          <a:xfrm>
            <a:off x="4752622" y="1310949"/>
            <a:ext cx="7103533" cy="1865434"/>
          </a:xfrm>
          <a:prstGeom prst="rect">
            <a:avLst/>
          </a:prstGeom>
        </p:spPr>
      </p:pic>
    </p:spTree>
    <p:extLst>
      <p:ext uri="{BB962C8B-B14F-4D97-AF65-F5344CB8AC3E}">
        <p14:creationId xmlns:p14="http://schemas.microsoft.com/office/powerpoint/2010/main" val="9599997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53388" y="391098"/>
            <a:ext cx="8850083"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err="1"/>
              <a:t>Busqueda</a:t>
            </a:r>
            <a:r>
              <a:rPr lang="en-US" sz="3200" dirty="0"/>
              <a:t> General – </a:t>
            </a:r>
            <a:r>
              <a:rPr lang="en-US" sz="3200" dirty="0" err="1"/>
              <a:t>resultados</a:t>
            </a:r>
            <a:r>
              <a:rPr lang="en-US" sz="3200" dirty="0"/>
              <a:t> y </a:t>
            </a:r>
            <a:r>
              <a:rPr lang="en-US" sz="3200" dirty="0" err="1"/>
              <a:t>recomendados</a:t>
            </a:r>
            <a:r>
              <a:rPr lang="en-US" sz="3200" dirty="0"/>
              <a:t> </a:t>
            </a:r>
          </a:p>
        </p:txBody>
      </p:sp>
      <p:sp>
        <p:nvSpPr>
          <p:cNvPr id="6" name="TextBox 5">
            <a:extLst>
              <a:ext uri="{FF2B5EF4-FFF2-40B4-BE49-F238E27FC236}">
                <a16:creationId xmlns:a16="http://schemas.microsoft.com/office/drawing/2014/main" id="{62F06D89-F53F-405E-92F5-129A76775D20}"/>
              </a:ext>
            </a:extLst>
          </p:cNvPr>
          <p:cNvSpPr txBox="1"/>
          <p:nvPr/>
        </p:nvSpPr>
        <p:spPr>
          <a:xfrm>
            <a:off x="245403" y="1596509"/>
            <a:ext cx="481366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pic>
        <p:nvPicPr>
          <p:cNvPr id="3" name="Picture 6">
            <a:extLst>
              <a:ext uri="{FF2B5EF4-FFF2-40B4-BE49-F238E27FC236}">
                <a16:creationId xmlns:a16="http://schemas.microsoft.com/office/drawing/2014/main" id="{9863C7C4-7A19-4B92-840A-5E8F2820AFF1}"/>
              </a:ext>
            </a:extLst>
          </p:cNvPr>
          <p:cNvPicPr>
            <a:picLocks noChangeAspect="1"/>
          </p:cNvPicPr>
          <p:nvPr/>
        </p:nvPicPr>
        <p:blipFill>
          <a:blip r:embed="rId2"/>
          <a:stretch>
            <a:fillRect/>
          </a:stretch>
        </p:blipFill>
        <p:spPr>
          <a:xfrm>
            <a:off x="279400" y="1317507"/>
            <a:ext cx="3561644" cy="4505208"/>
          </a:xfrm>
          <a:prstGeom prst="rect">
            <a:avLst/>
          </a:prstGeom>
        </p:spPr>
      </p:pic>
      <p:grpSp>
        <p:nvGrpSpPr>
          <p:cNvPr id="10" name="Group 9">
            <a:extLst>
              <a:ext uri="{FF2B5EF4-FFF2-40B4-BE49-F238E27FC236}">
                <a16:creationId xmlns:a16="http://schemas.microsoft.com/office/drawing/2014/main" id="{DDCA7BF4-E044-4BBC-907D-975EBD1A7832}"/>
              </a:ext>
            </a:extLst>
          </p:cNvPr>
          <p:cNvGrpSpPr/>
          <p:nvPr/>
        </p:nvGrpSpPr>
        <p:grpSpPr>
          <a:xfrm>
            <a:off x="4202288" y="1315235"/>
            <a:ext cx="7484533" cy="4446152"/>
            <a:chOff x="5740400" y="1851457"/>
            <a:chExt cx="2743200" cy="1581597"/>
          </a:xfrm>
        </p:grpSpPr>
        <p:pic>
          <p:nvPicPr>
            <p:cNvPr id="7" name="Picture 7">
              <a:extLst>
                <a:ext uri="{FF2B5EF4-FFF2-40B4-BE49-F238E27FC236}">
                  <a16:creationId xmlns:a16="http://schemas.microsoft.com/office/drawing/2014/main" id="{30195C97-88F8-4C79-837E-D2654FE727DE}"/>
                </a:ext>
              </a:extLst>
            </p:cNvPr>
            <p:cNvPicPr>
              <a:picLocks noChangeAspect="1"/>
            </p:cNvPicPr>
            <p:nvPr/>
          </p:nvPicPr>
          <p:blipFill>
            <a:blip r:embed="rId3"/>
            <a:stretch>
              <a:fillRect/>
            </a:stretch>
          </p:blipFill>
          <p:spPr>
            <a:xfrm>
              <a:off x="5740400" y="1851457"/>
              <a:ext cx="2743200" cy="389308"/>
            </a:xfrm>
            <a:prstGeom prst="rect">
              <a:avLst/>
            </a:prstGeom>
          </p:spPr>
        </p:pic>
        <p:pic>
          <p:nvPicPr>
            <p:cNvPr id="8" name="Picture 8">
              <a:extLst>
                <a:ext uri="{FF2B5EF4-FFF2-40B4-BE49-F238E27FC236}">
                  <a16:creationId xmlns:a16="http://schemas.microsoft.com/office/drawing/2014/main" id="{23848987-18AB-4776-BCEB-BD0E4A34B09E}"/>
                </a:ext>
              </a:extLst>
            </p:cNvPr>
            <p:cNvPicPr>
              <a:picLocks noChangeAspect="1"/>
            </p:cNvPicPr>
            <p:nvPr/>
          </p:nvPicPr>
          <p:blipFill>
            <a:blip r:embed="rId4"/>
            <a:stretch>
              <a:fillRect/>
            </a:stretch>
          </p:blipFill>
          <p:spPr>
            <a:xfrm>
              <a:off x="5740400" y="2346922"/>
              <a:ext cx="2743200" cy="499045"/>
            </a:xfrm>
            <a:prstGeom prst="rect">
              <a:avLst/>
            </a:prstGeom>
          </p:spPr>
        </p:pic>
        <p:pic>
          <p:nvPicPr>
            <p:cNvPr id="9" name="Picture 9">
              <a:extLst>
                <a:ext uri="{FF2B5EF4-FFF2-40B4-BE49-F238E27FC236}">
                  <a16:creationId xmlns:a16="http://schemas.microsoft.com/office/drawing/2014/main" id="{14F4B701-BB81-4426-887D-127A121DB72D}"/>
                </a:ext>
              </a:extLst>
            </p:cNvPr>
            <p:cNvPicPr>
              <a:picLocks noChangeAspect="1"/>
            </p:cNvPicPr>
            <p:nvPr/>
          </p:nvPicPr>
          <p:blipFill>
            <a:blip r:embed="rId5"/>
            <a:stretch>
              <a:fillRect/>
            </a:stretch>
          </p:blipFill>
          <p:spPr>
            <a:xfrm>
              <a:off x="5740400" y="2945169"/>
              <a:ext cx="2743200" cy="487885"/>
            </a:xfrm>
            <a:prstGeom prst="rect">
              <a:avLst/>
            </a:prstGeom>
          </p:spPr>
        </p:pic>
      </p:grpSp>
    </p:spTree>
    <p:extLst>
      <p:ext uri="{BB962C8B-B14F-4D97-AF65-F5344CB8AC3E}">
        <p14:creationId xmlns:p14="http://schemas.microsoft.com/office/powerpoint/2010/main" val="18351759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53388" y="391098"/>
            <a:ext cx="11517083"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err="1"/>
              <a:t>Busqueda</a:t>
            </a:r>
            <a:r>
              <a:rPr lang="en-US" sz="3200" dirty="0"/>
              <a:t> General – </a:t>
            </a:r>
            <a:r>
              <a:rPr lang="en-US" sz="3200" dirty="0" err="1"/>
              <a:t>resultados</a:t>
            </a:r>
            <a:r>
              <a:rPr lang="en-US" sz="3200" dirty="0"/>
              <a:t> y </a:t>
            </a:r>
            <a:r>
              <a:rPr lang="en-US" sz="3200" dirty="0" err="1"/>
              <a:t>recomendados</a:t>
            </a:r>
            <a:r>
              <a:rPr lang="en-US" sz="3200" dirty="0"/>
              <a:t> - </a:t>
            </a:r>
            <a:r>
              <a:rPr lang="en-US" sz="3200" dirty="0" err="1"/>
              <a:t>consideraciones</a:t>
            </a:r>
          </a:p>
        </p:txBody>
      </p:sp>
      <p:sp>
        <p:nvSpPr>
          <p:cNvPr id="6" name="TextBox 5">
            <a:extLst>
              <a:ext uri="{FF2B5EF4-FFF2-40B4-BE49-F238E27FC236}">
                <a16:creationId xmlns:a16="http://schemas.microsoft.com/office/drawing/2014/main" id="{62F06D89-F53F-405E-92F5-129A76775D20}"/>
              </a:ext>
            </a:extLst>
          </p:cNvPr>
          <p:cNvSpPr txBox="1"/>
          <p:nvPr/>
        </p:nvSpPr>
        <p:spPr>
          <a:xfrm>
            <a:off x="245403" y="1596509"/>
            <a:ext cx="481366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
        <p:nvSpPr>
          <p:cNvPr id="4" name="TextBox 3">
            <a:extLst>
              <a:ext uri="{FF2B5EF4-FFF2-40B4-BE49-F238E27FC236}">
                <a16:creationId xmlns:a16="http://schemas.microsoft.com/office/drawing/2014/main" id="{29C45B1D-2A67-4051-90E0-B8B0F5E6A59D}"/>
              </a:ext>
            </a:extLst>
          </p:cNvPr>
          <p:cNvSpPr txBox="1"/>
          <p:nvPr/>
        </p:nvSpPr>
        <p:spPr>
          <a:xfrm>
            <a:off x="251178" y="1422400"/>
            <a:ext cx="11026421"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AR"/>
              <a:t>Esta seccion se separa en 3 partes actualmente:</a:t>
            </a:r>
          </a:p>
          <a:p>
            <a:pPr marL="285750" indent="-285750">
              <a:buFont typeface="Arial"/>
              <a:buChar char="•"/>
            </a:pPr>
            <a:r>
              <a:rPr lang="es-AR"/>
              <a:t>Resultados de busqueda.</a:t>
            </a:r>
          </a:p>
          <a:p>
            <a:pPr marL="285750" indent="-285750">
              <a:buFont typeface="Arial"/>
              <a:buChar char="•"/>
            </a:pPr>
            <a:r>
              <a:rPr lang="es-AR"/>
              <a:t>Recomendaciones en base a visualizaciones previas.</a:t>
            </a:r>
          </a:p>
          <a:p>
            <a:pPr marL="285750" indent="-285750">
              <a:buFont typeface="Arial"/>
              <a:buChar char="•"/>
            </a:pPr>
            <a:r>
              <a:rPr lang="es-AR"/>
              <a:t>Populares del viernes pasado.</a:t>
            </a:r>
          </a:p>
          <a:p>
            <a:endParaRPr lang="es-AR" dirty="0"/>
          </a:p>
          <a:p>
            <a:r>
              <a:rPr lang="es-AR"/>
              <a:t>La primera categoria estara sujeta al filtro de solo series / peliculas, mientras que las otras 2 seran fijas.</a:t>
            </a:r>
          </a:p>
          <a:p>
            <a:endParaRPr lang="es-AR" dirty="0"/>
          </a:p>
          <a:p>
            <a:r>
              <a:rPr lang="es-AR"/>
              <a:t>La idea de tener las ultimas dos secciones ayudan al usuario a descubrir nuevos contenidos asociados a sus preferencias y a su vez mostrar recomendaciones de lo que fue mas popular para otros usuarios en la ultima semana.</a:t>
            </a:r>
          </a:p>
        </p:txBody>
      </p:sp>
    </p:spTree>
    <p:extLst>
      <p:ext uri="{BB962C8B-B14F-4D97-AF65-F5344CB8AC3E}">
        <p14:creationId xmlns:p14="http://schemas.microsoft.com/office/powerpoint/2010/main" val="4320720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385122" y="802298"/>
            <a:ext cx="9910701" cy="2541431"/>
          </a:xfrm>
        </p:spPr>
        <p:txBody>
          <a:bodyPr>
            <a:normAutofit/>
          </a:bodyPr>
          <a:lstStyle/>
          <a:p>
            <a:r>
              <a:rPr lang="en-US">
                <a:ea typeface="+mj-lt"/>
                <a:cs typeface="+mj-lt"/>
              </a:rPr>
              <a:t>Pagina de Series/Peliculas</a:t>
            </a:r>
            <a:endParaRPr lang="en-US"/>
          </a:p>
        </p:txBody>
      </p:sp>
      <p:sp>
        <p:nvSpPr>
          <p:cNvPr id="5" name="Subtitle 2">
            <a:extLst>
              <a:ext uri="{FF2B5EF4-FFF2-40B4-BE49-F238E27FC236}">
                <a16:creationId xmlns:a16="http://schemas.microsoft.com/office/drawing/2014/main" id="{AE8A698F-D93E-4462-83CE-4BB2FE43A09D}"/>
              </a:ext>
            </a:extLst>
          </p:cNvPr>
          <p:cNvSpPr txBox="1">
            <a:spLocks/>
          </p:cNvSpPr>
          <p:nvPr/>
        </p:nvSpPr>
        <p:spPr>
          <a:xfrm>
            <a:off x="42133" y="5691698"/>
            <a:ext cx="8637072" cy="977621"/>
          </a:xfrm>
          <a:prstGeom prst="rect">
            <a:avLst/>
          </a:prstGeom>
        </p:spPr>
        <p:txBody>
          <a:bodyPr vert="horz" lIns="91440" tIns="91440" rIns="91440" bIns="91440" rtlCol="0" anchor="t">
            <a:normAutofit/>
          </a:bodyPr>
          <a:lstStyle>
            <a:lvl1pPr marL="0" indent="0" algn="l" defTabSz="914400" rtl="0" eaLnBrk="1" latinLnBrk="0" hangingPunct="1">
              <a:lnSpc>
                <a:spcPct val="120000"/>
              </a:lnSpc>
              <a:spcBef>
                <a:spcPts val="1000"/>
              </a:spcBef>
              <a:buClr>
                <a:schemeClr val="accent1"/>
              </a:buClr>
              <a:buSzPct val="100000"/>
              <a:buFont typeface="Arial" panose="020B0604020202020204" pitchFamily="34" charset="0"/>
              <a:buNone/>
              <a:defRPr sz="1800" b="0" kern="1200" cap="all" baseline="0">
                <a:solidFill>
                  <a:schemeClr val="tx1"/>
                </a:solidFill>
                <a:effectLst/>
                <a:latin typeface="+mn-lt"/>
                <a:ea typeface="+mn-ea"/>
                <a:cs typeface="+mn-cs"/>
              </a:defRPr>
            </a:lvl1pPr>
            <a:lvl2pPr marL="4572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800" kern="1200" cap="none" baseline="0">
                <a:solidFill>
                  <a:schemeClr val="tx1"/>
                </a:solidFill>
                <a:effectLst/>
                <a:latin typeface="+mn-lt"/>
                <a:ea typeface="+mn-ea"/>
                <a:cs typeface="+mn-cs"/>
              </a:defRPr>
            </a:lvl2pPr>
            <a:lvl3pPr marL="9144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800" kern="1200">
                <a:solidFill>
                  <a:schemeClr val="tx1"/>
                </a:solidFill>
                <a:effectLst/>
                <a:latin typeface="+mn-lt"/>
                <a:ea typeface="+mn-ea"/>
                <a:cs typeface="+mn-cs"/>
              </a:defRPr>
            </a:lvl3pPr>
            <a:lvl4pPr marL="13716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cap="none" baseline="0">
                <a:solidFill>
                  <a:schemeClr val="tx1"/>
                </a:solidFill>
                <a:effectLst/>
                <a:latin typeface="+mn-lt"/>
                <a:ea typeface="+mn-ea"/>
                <a:cs typeface="+mn-cs"/>
              </a:defRPr>
            </a:lvl4pPr>
            <a:lvl5pPr marL="18288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5pPr>
            <a:lvl6pPr marL="22860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6pPr>
            <a:lvl7pPr marL="27432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7pPr>
            <a:lvl8pPr marL="32004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baseline="0">
                <a:solidFill>
                  <a:schemeClr val="tx1"/>
                </a:solidFill>
                <a:effectLst/>
                <a:latin typeface="+mn-lt"/>
                <a:ea typeface="+mn-ea"/>
                <a:cs typeface="+mn-cs"/>
              </a:defRPr>
            </a:lvl8pPr>
            <a:lvl9pPr marL="36576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baseline="0">
                <a:solidFill>
                  <a:schemeClr val="tx1"/>
                </a:solidFill>
                <a:effectLst/>
                <a:latin typeface="+mn-lt"/>
                <a:ea typeface="+mn-ea"/>
                <a:cs typeface="+mn-cs"/>
              </a:defRPr>
            </a:lvl9pPr>
          </a:lstStyle>
          <a:p>
            <a:endParaRPr lang="en-US" dirty="0"/>
          </a:p>
        </p:txBody>
      </p:sp>
    </p:spTree>
    <p:extLst>
      <p:ext uri="{BB962C8B-B14F-4D97-AF65-F5344CB8AC3E}">
        <p14:creationId xmlns:p14="http://schemas.microsoft.com/office/powerpoint/2010/main" val="416052232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53388" y="391098"/>
            <a:ext cx="8850083"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err="1"/>
              <a:t>Pagina</a:t>
            </a:r>
            <a:r>
              <a:rPr lang="en-US" sz="3200" dirty="0"/>
              <a:t> de Series/</a:t>
            </a:r>
            <a:r>
              <a:rPr lang="en-US" sz="3200" dirty="0" err="1"/>
              <a:t>Peliculas</a:t>
            </a:r>
            <a:endParaRPr lang="en-US" dirty="0" err="1"/>
          </a:p>
        </p:txBody>
      </p:sp>
      <p:sp>
        <p:nvSpPr>
          <p:cNvPr id="6" name="TextBox 5">
            <a:extLst>
              <a:ext uri="{FF2B5EF4-FFF2-40B4-BE49-F238E27FC236}">
                <a16:creationId xmlns:a16="http://schemas.microsoft.com/office/drawing/2014/main" id="{62F06D89-F53F-405E-92F5-129A76775D20}"/>
              </a:ext>
            </a:extLst>
          </p:cNvPr>
          <p:cNvSpPr txBox="1"/>
          <p:nvPr/>
        </p:nvSpPr>
        <p:spPr>
          <a:xfrm>
            <a:off x="245403" y="1596509"/>
            <a:ext cx="481366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
        <p:nvSpPr>
          <p:cNvPr id="4" name="TextBox 3">
            <a:extLst>
              <a:ext uri="{FF2B5EF4-FFF2-40B4-BE49-F238E27FC236}">
                <a16:creationId xmlns:a16="http://schemas.microsoft.com/office/drawing/2014/main" id="{980CE1E2-5D1C-4E51-8F2A-B5842BD9738F}"/>
              </a:ext>
            </a:extLst>
          </p:cNvPr>
          <p:cNvSpPr txBox="1"/>
          <p:nvPr/>
        </p:nvSpPr>
        <p:spPr>
          <a:xfrm>
            <a:off x="349956" y="1323622"/>
            <a:ext cx="1136508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AR"/>
              <a:t>Estas paginas pueden ser accedidas por el usuario a traves de la bara de navegaciones situada en la parte superior de la pantalla en escritorio o en el menu desplegable en versiones moviles</a:t>
            </a:r>
          </a:p>
        </p:txBody>
      </p:sp>
      <p:pic>
        <p:nvPicPr>
          <p:cNvPr id="5" name="Picture 10">
            <a:extLst>
              <a:ext uri="{FF2B5EF4-FFF2-40B4-BE49-F238E27FC236}">
                <a16:creationId xmlns:a16="http://schemas.microsoft.com/office/drawing/2014/main" id="{4738E637-7D20-4E03-9D94-DE7ADA23426A}"/>
              </a:ext>
            </a:extLst>
          </p:cNvPr>
          <p:cNvPicPr>
            <a:picLocks noChangeAspect="1"/>
          </p:cNvPicPr>
          <p:nvPr/>
        </p:nvPicPr>
        <p:blipFill>
          <a:blip r:embed="rId2"/>
          <a:stretch>
            <a:fillRect/>
          </a:stretch>
        </p:blipFill>
        <p:spPr>
          <a:xfrm>
            <a:off x="349956" y="2172306"/>
            <a:ext cx="7117644" cy="3741055"/>
          </a:xfrm>
          <a:prstGeom prst="rect">
            <a:avLst/>
          </a:prstGeom>
        </p:spPr>
      </p:pic>
      <p:sp>
        <p:nvSpPr>
          <p:cNvPr id="11" name="TextBox 10">
            <a:extLst>
              <a:ext uri="{FF2B5EF4-FFF2-40B4-BE49-F238E27FC236}">
                <a16:creationId xmlns:a16="http://schemas.microsoft.com/office/drawing/2014/main" id="{0980412D-9059-453C-A001-A6925F7C7051}"/>
              </a:ext>
            </a:extLst>
          </p:cNvPr>
          <p:cNvSpPr txBox="1"/>
          <p:nvPr/>
        </p:nvSpPr>
        <p:spPr>
          <a:xfrm>
            <a:off x="7731831" y="2426052"/>
            <a:ext cx="3900311"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AR"/>
              <a:t>Su  formato visual es muy similar a la pagina de Home, con la diferencia de que en este lugar poseemos el titulo de donde estamos y un pequeño filtro que ayudara al usuario a organizar las listas a su gusto.</a:t>
            </a:r>
          </a:p>
        </p:txBody>
      </p:sp>
    </p:spTree>
    <p:extLst>
      <p:ext uri="{BB962C8B-B14F-4D97-AF65-F5344CB8AC3E}">
        <p14:creationId xmlns:p14="http://schemas.microsoft.com/office/powerpoint/2010/main" val="8816024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53388" y="391098"/>
            <a:ext cx="8850083"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err="1"/>
              <a:t>Pagina</a:t>
            </a:r>
            <a:r>
              <a:rPr lang="en-US" sz="3200" dirty="0"/>
              <a:t> de Series/</a:t>
            </a:r>
            <a:r>
              <a:rPr lang="en-US" sz="3200" dirty="0" err="1"/>
              <a:t>Peliculas</a:t>
            </a:r>
            <a:r>
              <a:rPr lang="en-US" sz="3200" dirty="0"/>
              <a:t>, </a:t>
            </a:r>
            <a:r>
              <a:rPr lang="en-US" sz="3200" dirty="0" err="1"/>
              <a:t>categoria</a:t>
            </a:r>
            <a:endParaRPr lang="en-US" dirty="0" err="1"/>
          </a:p>
        </p:txBody>
      </p:sp>
      <p:sp>
        <p:nvSpPr>
          <p:cNvPr id="6" name="TextBox 5">
            <a:extLst>
              <a:ext uri="{FF2B5EF4-FFF2-40B4-BE49-F238E27FC236}">
                <a16:creationId xmlns:a16="http://schemas.microsoft.com/office/drawing/2014/main" id="{62F06D89-F53F-405E-92F5-129A76775D20}"/>
              </a:ext>
            </a:extLst>
          </p:cNvPr>
          <p:cNvSpPr txBox="1"/>
          <p:nvPr/>
        </p:nvSpPr>
        <p:spPr>
          <a:xfrm>
            <a:off x="245403" y="1596509"/>
            <a:ext cx="481366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
        <p:nvSpPr>
          <p:cNvPr id="4" name="TextBox 3">
            <a:extLst>
              <a:ext uri="{FF2B5EF4-FFF2-40B4-BE49-F238E27FC236}">
                <a16:creationId xmlns:a16="http://schemas.microsoft.com/office/drawing/2014/main" id="{980CE1E2-5D1C-4E51-8F2A-B5842BD9738F}"/>
              </a:ext>
            </a:extLst>
          </p:cNvPr>
          <p:cNvSpPr txBox="1"/>
          <p:nvPr/>
        </p:nvSpPr>
        <p:spPr>
          <a:xfrm>
            <a:off x="349956" y="1323622"/>
            <a:ext cx="1136508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AR"/>
              <a:t>Partiendo de la idea de la pagina de Series/Peliculas nos encontramos con una similar pero especifica para una categoria. A esta pagina se puede acceder interactuando con los titulos de los carruseles de videos, y cumple la funcion de un busqueda general pero con la especificacion de la Categoria y Tipo de video ya incorporado</a:t>
            </a:r>
            <a:r>
              <a:rPr lang="en-US"/>
              <a:t>.</a:t>
            </a:r>
            <a:endParaRPr lang="en-US" dirty="0"/>
          </a:p>
        </p:txBody>
      </p:sp>
      <p:pic>
        <p:nvPicPr>
          <p:cNvPr id="3" name="Picture 6">
            <a:extLst>
              <a:ext uri="{FF2B5EF4-FFF2-40B4-BE49-F238E27FC236}">
                <a16:creationId xmlns:a16="http://schemas.microsoft.com/office/drawing/2014/main" id="{4E201DF3-4956-421F-9FDB-36BA16C6D2DA}"/>
              </a:ext>
            </a:extLst>
          </p:cNvPr>
          <p:cNvPicPr>
            <a:picLocks noChangeAspect="1"/>
          </p:cNvPicPr>
          <p:nvPr/>
        </p:nvPicPr>
        <p:blipFill>
          <a:blip r:embed="rId2"/>
          <a:stretch>
            <a:fillRect/>
          </a:stretch>
        </p:blipFill>
        <p:spPr>
          <a:xfrm>
            <a:off x="1704621" y="2355844"/>
            <a:ext cx="8246533" cy="3557424"/>
          </a:xfrm>
          <a:prstGeom prst="rect">
            <a:avLst/>
          </a:prstGeom>
        </p:spPr>
      </p:pic>
    </p:spTree>
    <p:extLst>
      <p:ext uri="{BB962C8B-B14F-4D97-AF65-F5344CB8AC3E}">
        <p14:creationId xmlns:p14="http://schemas.microsoft.com/office/powerpoint/2010/main" val="2807926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39550" y="802298"/>
            <a:ext cx="9856273" cy="2541431"/>
          </a:xfrm>
        </p:spPr>
        <p:txBody>
          <a:bodyPr>
            <a:normAutofit/>
          </a:bodyPr>
          <a:lstStyle/>
          <a:p>
            <a:r>
              <a:rPr lang="en-US">
                <a:ea typeface="+mj-lt"/>
                <a:cs typeface="+mj-lt"/>
              </a:rPr>
              <a:t>Mi CUenta</a:t>
            </a:r>
            <a:endParaRPr lang="en-US"/>
          </a:p>
        </p:txBody>
      </p:sp>
      <p:sp>
        <p:nvSpPr>
          <p:cNvPr id="5" name="Subtitle 2">
            <a:extLst>
              <a:ext uri="{FF2B5EF4-FFF2-40B4-BE49-F238E27FC236}">
                <a16:creationId xmlns:a16="http://schemas.microsoft.com/office/drawing/2014/main" id="{AE8A698F-D93E-4462-83CE-4BB2FE43A09D}"/>
              </a:ext>
            </a:extLst>
          </p:cNvPr>
          <p:cNvSpPr txBox="1">
            <a:spLocks/>
          </p:cNvSpPr>
          <p:nvPr/>
        </p:nvSpPr>
        <p:spPr>
          <a:xfrm>
            <a:off x="42133" y="5691698"/>
            <a:ext cx="8637072" cy="977621"/>
          </a:xfrm>
          <a:prstGeom prst="rect">
            <a:avLst/>
          </a:prstGeom>
        </p:spPr>
        <p:txBody>
          <a:bodyPr vert="horz" lIns="91440" tIns="91440" rIns="91440" bIns="91440" rtlCol="0" anchor="t">
            <a:normAutofit/>
          </a:bodyPr>
          <a:lstStyle>
            <a:lvl1pPr marL="0" indent="0" algn="l" defTabSz="914400" rtl="0" eaLnBrk="1" latinLnBrk="0" hangingPunct="1">
              <a:lnSpc>
                <a:spcPct val="120000"/>
              </a:lnSpc>
              <a:spcBef>
                <a:spcPts val="1000"/>
              </a:spcBef>
              <a:buClr>
                <a:schemeClr val="accent1"/>
              </a:buClr>
              <a:buSzPct val="100000"/>
              <a:buFont typeface="Arial" panose="020B0604020202020204" pitchFamily="34" charset="0"/>
              <a:buNone/>
              <a:defRPr sz="1800" b="0" kern="1200" cap="all" baseline="0">
                <a:solidFill>
                  <a:schemeClr val="tx1"/>
                </a:solidFill>
                <a:effectLst/>
                <a:latin typeface="+mn-lt"/>
                <a:ea typeface="+mn-ea"/>
                <a:cs typeface="+mn-cs"/>
              </a:defRPr>
            </a:lvl1pPr>
            <a:lvl2pPr marL="4572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800" kern="1200" cap="none" baseline="0">
                <a:solidFill>
                  <a:schemeClr val="tx1"/>
                </a:solidFill>
                <a:effectLst/>
                <a:latin typeface="+mn-lt"/>
                <a:ea typeface="+mn-ea"/>
                <a:cs typeface="+mn-cs"/>
              </a:defRPr>
            </a:lvl2pPr>
            <a:lvl3pPr marL="9144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800" kern="1200">
                <a:solidFill>
                  <a:schemeClr val="tx1"/>
                </a:solidFill>
                <a:effectLst/>
                <a:latin typeface="+mn-lt"/>
                <a:ea typeface="+mn-ea"/>
                <a:cs typeface="+mn-cs"/>
              </a:defRPr>
            </a:lvl3pPr>
            <a:lvl4pPr marL="13716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cap="none" baseline="0">
                <a:solidFill>
                  <a:schemeClr val="tx1"/>
                </a:solidFill>
                <a:effectLst/>
                <a:latin typeface="+mn-lt"/>
                <a:ea typeface="+mn-ea"/>
                <a:cs typeface="+mn-cs"/>
              </a:defRPr>
            </a:lvl4pPr>
            <a:lvl5pPr marL="18288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5pPr>
            <a:lvl6pPr marL="22860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6pPr>
            <a:lvl7pPr marL="27432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7pPr>
            <a:lvl8pPr marL="32004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baseline="0">
                <a:solidFill>
                  <a:schemeClr val="tx1"/>
                </a:solidFill>
                <a:effectLst/>
                <a:latin typeface="+mn-lt"/>
                <a:ea typeface="+mn-ea"/>
                <a:cs typeface="+mn-cs"/>
              </a:defRPr>
            </a:lvl8pPr>
            <a:lvl9pPr marL="36576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baseline="0">
                <a:solidFill>
                  <a:schemeClr val="tx1"/>
                </a:solidFill>
                <a:effectLst/>
                <a:latin typeface="+mn-lt"/>
                <a:ea typeface="+mn-ea"/>
                <a:cs typeface="+mn-cs"/>
              </a:defRPr>
            </a:lvl9pPr>
          </a:lstStyle>
          <a:p>
            <a:endParaRPr lang="en-US" dirty="0"/>
          </a:p>
        </p:txBody>
      </p:sp>
    </p:spTree>
    <p:extLst>
      <p:ext uri="{BB962C8B-B14F-4D97-AF65-F5344CB8AC3E}">
        <p14:creationId xmlns:p14="http://schemas.microsoft.com/office/powerpoint/2010/main" val="8019574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53388" y="391098"/>
            <a:ext cx="8850083"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err="1"/>
              <a:t>Pagina</a:t>
            </a:r>
            <a:r>
              <a:rPr lang="en-US" sz="3200"/>
              <a:t> de Mi Cuenta</a:t>
            </a:r>
          </a:p>
        </p:txBody>
      </p:sp>
      <p:sp>
        <p:nvSpPr>
          <p:cNvPr id="6" name="TextBox 5">
            <a:extLst>
              <a:ext uri="{FF2B5EF4-FFF2-40B4-BE49-F238E27FC236}">
                <a16:creationId xmlns:a16="http://schemas.microsoft.com/office/drawing/2014/main" id="{62F06D89-F53F-405E-92F5-129A76775D20}"/>
              </a:ext>
            </a:extLst>
          </p:cNvPr>
          <p:cNvSpPr txBox="1"/>
          <p:nvPr/>
        </p:nvSpPr>
        <p:spPr>
          <a:xfrm>
            <a:off x="245403" y="1596509"/>
            <a:ext cx="4813663"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Por ultimo nos encontramos  con la pagina de</a:t>
            </a:r>
          </a:p>
          <a:p>
            <a:r>
              <a:rPr lang="en-US"/>
              <a:t>"Mi Cuenta".</a:t>
            </a:r>
            <a:endParaRPr lang="en-US" dirty="0"/>
          </a:p>
          <a:p>
            <a:endParaRPr lang="en-US" dirty="0"/>
          </a:p>
          <a:p>
            <a:r>
              <a:rPr lang="en-US" dirty="0"/>
              <a:t>Esta pagina nos brinda la opcion de personalizar toda nuestra cuenta de Netflics, tanto a nivel </a:t>
            </a:r>
            <a:r>
              <a:rPr lang="en-US"/>
              <a:t>general como a personal por cada perfil creado en la misma</a:t>
            </a:r>
            <a:endParaRPr lang="en-US" dirty="0"/>
          </a:p>
        </p:txBody>
      </p:sp>
      <p:pic>
        <p:nvPicPr>
          <p:cNvPr id="3" name="Picture 3">
            <a:extLst>
              <a:ext uri="{FF2B5EF4-FFF2-40B4-BE49-F238E27FC236}">
                <a16:creationId xmlns:a16="http://schemas.microsoft.com/office/drawing/2014/main" id="{BF1244BE-1CAF-4098-AA36-A578411E47F2}"/>
              </a:ext>
            </a:extLst>
          </p:cNvPr>
          <p:cNvPicPr>
            <a:picLocks noChangeAspect="1"/>
          </p:cNvPicPr>
          <p:nvPr/>
        </p:nvPicPr>
        <p:blipFill>
          <a:blip r:embed="rId2"/>
          <a:stretch>
            <a:fillRect/>
          </a:stretch>
        </p:blipFill>
        <p:spPr>
          <a:xfrm>
            <a:off x="5943600" y="388402"/>
            <a:ext cx="5212644" cy="5584888"/>
          </a:xfrm>
          <a:prstGeom prst="rect">
            <a:avLst/>
          </a:prstGeom>
        </p:spPr>
      </p:pic>
    </p:spTree>
    <p:extLst>
      <p:ext uri="{BB962C8B-B14F-4D97-AF65-F5344CB8AC3E}">
        <p14:creationId xmlns:p14="http://schemas.microsoft.com/office/powerpoint/2010/main" val="25503040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53388" y="391098"/>
            <a:ext cx="8850083"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err="1"/>
              <a:t>Pagina</a:t>
            </a:r>
            <a:r>
              <a:rPr lang="en-US" sz="3200"/>
              <a:t> de Mi Cuenta</a:t>
            </a:r>
          </a:p>
        </p:txBody>
      </p:sp>
      <p:sp>
        <p:nvSpPr>
          <p:cNvPr id="6" name="TextBox 5">
            <a:extLst>
              <a:ext uri="{FF2B5EF4-FFF2-40B4-BE49-F238E27FC236}">
                <a16:creationId xmlns:a16="http://schemas.microsoft.com/office/drawing/2014/main" id="{62F06D89-F53F-405E-92F5-129A76775D20}"/>
              </a:ext>
            </a:extLst>
          </p:cNvPr>
          <p:cNvSpPr txBox="1"/>
          <p:nvPr/>
        </p:nvSpPr>
        <p:spPr>
          <a:xfrm>
            <a:off x="245403" y="1596509"/>
            <a:ext cx="4813663"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Al interactuar con uno de los perfiles podemos visualizar toda la configuracion especifica de este. De esta forma se pueden crear diferentes pefiles </a:t>
            </a:r>
            <a:r>
              <a:rPr lang="en-US"/>
              <a:t>con permisos y mantener un control de ser necesario.</a:t>
            </a:r>
            <a:endParaRPr lang="en-US" dirty="0"/>
          </a:p>
        </p:txBody>
      </p:sp>
      <p:pic>
        <p:nvPicPr>
          <p:cNvPr id="3" name="Picture 3">
            <a:extLst>
              <a:ext uri="{FF2B5EF4-FFF2-40B4-BE49-F238E27FC236}">
                <a16:creationId xmlns:a16="http://schemas.microsoft.com/office/drawing/2014/main" id="{3231FC1B-4A1A-4E3D-A18D-DDA48745EDF1}"/>
              </a:ext>
            </a:extLst>
          </p:cNvPr>
          <p:cNvPicPr>
            <a:picLocks noChangeAspect="1"/>
          </p:cNvPicPr>
          <p:nvPr/>
        </p:nvPicPr>
        <p:blipFill>
          <a:blip r:embed="rId2"/>
          <a:stretch>
            <a:fillRect/>
          </a:stretch>
        </p:blipFill>
        <p:spPr>
          <a:xfrm>
            <a:off x="5317067" y="973966"/>
            <a:ext cx="6186311" cy="2920400"/>
          </a:xfrm>
          <a:prstGeom prst="rect">
            <a:avLst/>
          </a:prstGeom>
        </p:spPr>
      </p:pic>
    </p:spTree>
    <p:extLst>
      <p:ext uri="{BB962C8B-B14F-4D97-AF65-F5344CB8AC3E}">
        <p14:creationId xmlns:p14="http://schemas.microsoft.com/office/powerpoint/2010/main" val="29643209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54493" y="802298"/>
            <a:ext cx="10041330" cy="2541431"/>
          </a:xfrm>
        </p:spPr>
        <p:txBody>
          <a:bodyPr>
            <a:normAutofit/>
          </a:bodyPr>
          <a:lstStyle/>
          <a:p>
            <a:r>
              <a:rPr lang="en-US">
                <a:ea typeface="+mj-lt"/>
                <a:cs typeface="+mj-lt"/>
              </a:rPr>
              <a:t>Requerimientos </a:t>
            </a:r>
            <a:endParaRPr lang="en-US"/>
          </a:p>
        </p:txBody>
      </p:sp>
      <p:sp>
        <p:nvSpPr>
          <p:cNvPr id="5" name="Subtitle 2">
            <a:extLst>
              <a:ext uri="{FF2B5EF4-FFF2-40B4-BE49-F238E27FC236}">
                <a16:creationId xmlns:a16="http://schemas.microsoft.com/office/drawing/2014/main" id="{AE8A698F-D93E-4462-83CE-4BB2FE43A09D}"/>
              </a:ext>
            </a:extLst>
          </p:cNvPr>
          <p:cNvSpPr txBox="1">
            <a:spLocks/>
          </p:cNvSpPr>
          <p:nvPr/>
        </p:nvSpPr>
        <p:spPr>
          <a:xfrm>
            <a:off x="42133" y="5691698"/>
            <a:ext cx="8637072" cy="977621"/>
          </a:xfrm>
          <a:prstGeom prst="rect">
            <a:avLst/>
          </a:prstGeom>
        </p:spPr>
        <p:txBody>
          <a:bodyPr vert="horz" lIns="91440" tIns="91440" rIns="91440" bIns="91440" rtlCol="0" anchor="t">
            <a:normAutofit/>
          </a:bodyPr>
          <a:lstStyle>
            <a:lvl1pPr marL="0" indent="0" algn="l" defTabSz="914400" rtl="0" eaLnBrk="1" latinLnBrk="0" hangingPunct="1">
              <a:lnSpc>
                <a:spcPct val="120000"/>
              </a:lnSpc>
              <a:spcBef>
                <a:spcPts val="1000"/>
              </a:spcBef>
              <a:buClr>
                <a:schemeClr val="accent1"/>
              </a:buClr>
              <a:buSzPct val="100000"/>
              <a:buFont typeface="Arial" panose="020B0604020202020204" pitchFamily="34" charset="0"/>
              <a:buNone/>
              <a:defRPr sz="1800" b="0" kern="1200" cap="all" baseline="0">
                <a:solidFill>
                  <a:schemeClr val="tx1"/>
                </a:solidFill>
                <a:effectLst/>
                <a:latin typeface="+mn-lt"/>
                <a:ea typeface="+mn-ea"/>
                <a:cs typeface="+mn-cs"/>
              </a:defRPr>
            </a:lvl1pPr>
            <a:lvl2pPr marL="4572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800" kern="1200" cap="none" baseline="0">
                <a:solidFill>
                  <a:schemeClr val="tx1"/>
                </a:solidFill>
                <a:effectLst/>
                <a:latin typeface="+mn-lt"/>
                <a:ea typeface="+mn-ea"/>
                <a:cs typeface="+mn-cs"/>
              </a:defRPr>
            </a:lvl2pPr>
            <a:lvl3pPr marL="9144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800" kern="1200">
                <a:solidFill>
                  <a:schemeClr val="tx1"/>
                </a:solidFill>
                <a:effectLst/>
                <a:latin typeface="+mn-lt"/>
                <a:ea typeface="+mn-ea"/>
                <a:cs typeface="+mn-cs"/>
              </a:defRPr>
            </a:lvl3pPr>
            <a:lvl4pPr marL="13716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cap="none" baseline="0">
                <a:solidFill>
                  <a:schemeClr val="tx1"/>
                </a:solidFill>
                <a:effectLst/>
                <a:latin typeface="+mn-lt"/>
                <a:ea typeface="+mn-ea"/>
                <a:cs typeface="+mn-cs"/>
              </a:defRPr>
            </a:lvl4pPr>
            <a:lvl5pPr marL="18288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5pPr>
            <a:lvl6pPr marL="22860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6pPr>
            <a:lvl7pPr marL="27432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7pPr>
            <a:lvl8pPr marL="32004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baseline="0">
                <a:solidFill>
                  <a:schemeClr val="tx1"/>
                </a:solidFill>
                <a:effectLst/>
                <a:latin typeface="+mn-lt"/>
                <a:ea typeface="+mn-ea"/>
                <a:cs typeface="+mn-cs"/>
              </a:defRPr>
            </a:lvl8pPr>
            <a:lvl9pPr marL="3657600" indent="0" algn="ctr" defTabSz="914400" rtl="0" eaLnBrk="1" latinLnBrk="0" hangingPunct="1">
              <a:lnSpc>
                <a:spcPct val="120000"/>
              </a:lnSpc>
              <a:spcBef>
                <a:spcPts val="500"/>
              </a:spcBef>
              <a:buClr>
                <a:schemeClr val="accent1"/>
              </a:buClr>
              <a:buSzPct val="100000"/>
              <a:buFont typeface="Arial" panose="020B0604020202020204" pitchFamily="34" charset="0"/>
              <a:buNone/>
              <a:defRPr sz="1600" kern="1200" baseline="0">
                <a:solidFill>
                  <a:schemeClr val="tx1"/>
                </a:solidFill>
                <a:effectLst/>
                <a:latin typeface="+mn-lt"/>
                <a:ea typeface="+mn-ea"/>
                <a:cs typeface="+mn-cs"/>
              </a:defRPr>
            </a:lvl9pPr>
          </a:lstStyle>
          <a:p>
            <a:endParaRPr lang="en-US" dirty="0"/>
          </a:p>
        </p:txBody>
      </p:sp>
    </p:spTree>
    <p:extLst>
      <p:ext uri="{BB962C8B-B14F-4D97-AF65-F5344CB8AC3E}">
        <p14:creationId xmlns:p14="http://schemas.microsoft.com/office/powerpoint/2010/main" val="17761157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9EA00-FB4C-4A88-A798-9E751100A497}"/>
              </a:ext>
            </a:extLst>
          </p:cNvPr>
          <p:cNvSpPr>
            <a:spLocks noGrp="1"/>
          </p:cNvSpPr>
          <p:nvPr>
            <p:ph type="title"/>
          </p:nvPr>
        </p:nvSpPr>
        <p:spPr/>
        <p:txBody>
          <a:bodyPr/>
          <a:lstStyle/>
          <a:p>
            <a:r>
              <a:rPr lang="en-US" dirty="0" err="1"/>
              <a:t>requerimientos</a:t>
            </a:r>
          </a:p>
        </p:txBody>
      </p:sp>
      <p:sp>
        <p:nvSpPr>
          <p:cNvPr id="3" name="Content Placeholder 2">
            <a:extLst>
              <a:ext uri="{FF2B5EF4-FFF2-40B4-BE49-F238E27FC236}">
                <a16:creationId xmlns:a16="http://schemas.microsoft.com/office/drawing/2014/main" id="{224F795C-771C-426D-8673-6ED8C6FC300E}"/>
              </a:ext>
            </a:extLst>
          </p:cNvPr>
          <p:cNvSpPr>
            <a:spLocks noGrp="1"/>
          </p:cNvSpPr>
          <p:nvPr>
            <p:ph sz="half" idx="1"/>
          </p:nvPr>
        </p:nvSpPr>
        <p:spPr/>
        <p:txBody>
          <a:bodyPr vert="horz" lIns="91440" tIns="45720" rIns="91440" bIns="45720" rtlCol="0" anchor="t">
            <a:normAutofit/>
          </a:bodyPr>
          <a:lstStyle/>
          <a:p>
            <a:r>
              <a:rPr lang="es-AR">
                <a:ea typeface="+mn-lt"/>
                <a:cs typeface="+mn-lt"/>
              </a:rPr>
              <a:t>Los usuarios valoran mucho las sugerencias personalizadas, y la facilidad en las búsquedas.</a:t>
            </a:r>
            <a:endParaRPr lang="es-AR"/>
          </a:p>
          <a:p>
            <a:r>
              <a:rPr lang="es-AR">
                <a:ea typeface="+mn-lt"/>
                <a:cs typeface="+mn-lt"/>
              </a:rPr>
              <a:t> Los filtros por lo general, si son complejos no se utilizan (se debería mejorar este ítem y hacer un filtrado sencillo).</a:t>
            </a:r>
            <a:endParaRPr lang="es-AR"/>
          </a:p>
          <a:p>
            <a:endParaRPr lang="en-US" dirty="0"/>
          </a:p>
          <a:p>
            <a:endParaRPr lang="en-US" dirty="0"/>
          </a:p>
        </p:txBody>
      </p:sp>
      <p:sp>
        <p:nvSpPr>
          <p:cNvPr id="4" name="Content Placeholder 3">
            <a:extLst>
              <a:ext uri="{FF2B5EF4-FFF2-40B4-BE49-F238E27FC236}">
                <a16:creationId xmlns:a16="http://schemas.microsoft.com/office/drawing/2014/main" id="{863B4F49-772D-40F8-90CA-8AEC4DFE24BC}"/>
              </a:ext>
            </a:extLst>
          </p:cNvPr>
          <p:cNvSpPr>
            <a:spLocks noGrp="1"/>
          </p:cNvSpPr>
          <p:nvPr>
            <p:ph sz="half" idx="2"/>
          </p:nvPr>
        </p:nvSpPr>
        <p:spPr>
          <a:xfrm>
            <a:off x="6413771" y="2008163"/>
            <a:ext cx="4810405" cy="3450700"/>
          </a:xfrm>
        </p:spPr>
        <p:txBody>
          <a:bodyPr vert="horz" lIns="91440" tIns="45720" rIns="91440" bIns="45720" rtlCol="0" anchor="t">
            <a:normAutofit/>
          </a:bodyPr>
          <a:lstStyle/>
          <a:p>
            <a:pPr>
              <a:buFont typeface="Arial"/>
              <a:buChar char="•"/>
            </a:pPr>
            <a:r>
              <a:rPr lang="es-AR">
                <a:ea typeface="+mn-lt"/>
                <a:cs typeface="+mn-lt"/>
              </a:rPr>
              <a:t> La mayor parte de los usuario ven las películas en tres partes.</a:t>
            </a:r>
          </a:p>
          <a:p>
            <a:pPr>
              <a:buFont typeface="Arial"/>
              <a:buChar char="•"/>
            </a:pPr>
            <a:r>
              <a:rPr lang="es-AR">
                <a:ea typeface="+mn-lt"/>
                <a:cs typeface="+mn-lt"/>
              </a:rPr>
              <a:t> Los viernes hay picos de tráfico, muchos usuarios conectados.</a:t>
            </a:r>
          </a:p>
          <a:p>
            <a:pPr>
              <a:buFont typeface="Arial"/>
              <a:buChar char="•"/>
            </a:pPr>
            <a:r>
              <a:rPr lang="es-AR">
                <a:ea typeface="+mn-lt"/>
                <a:cs typeface="+mn-lt"/>
              </a:rPr>
              <a:t> Los usuarios, cuando hay un estreno, esperan con ansias el estrenos</a:t>
            </a:r>
            <a:endParaRPr lang="es-AR"/>
          </a:p>
        </p:txBody>
      </p:sp>
    </p:spTree>
    <p:extLst>
      <p:ext uri="{BB962C8B-B14F-4D97-AF65-F5344CB8AC3E}">
        <p14:creationId xmlns:p14="http://schemas.microsoft.com/office/powerpoint/2010/main" val="289845279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53388" y="391098"/>
            <a:ext cx="8850083"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a:ea typeface="+mn-lt"/>
                <a:cs typeface="+mn-lt"/>
              </a:rPr>
              <a:t>Incentivar al usuario a calificar y opinar acerca de la película</a:t>
            </a:r>
            <a:endParaRPr lang="en-US"/>
          </a:p>
        </p:txBody>
      </p:sp>
      <p:sp>
        <p:nvSpPr>
          <p:cNvPr id="6" name="TextBox 5">
            <a:extLst>
              <a:ext uri="{FF2B5EF4-FFF2-40B4-BE49-F238E27FC236}">
                <a16:creationId xmlns:a16="http://schemas.microsoft.com/office/drawing/2014/main" id="{62F06D89-F53F-405E-92F5-129A76775D20}"/>
              </a:ext>
            </a:extLst>
          </p:cNvPr>
          <p:cNvSpPr txBox="1"/>
          <p:nvPr/>
        </p:nvSpPr>
        <p:spPr>
          <a:xfrm>
            <a:off x="245403" y="1596509"/>
            <a:ext cx="4813663"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Como se  habia mostrado con anterioridad, en la pagina de la planilla de peliculas teniamos una seccion donde el usuario podia ver y opinar sobre la dicha pelicula. Para que este no sea el unico momento donde se pide esta accion, se opto por agregar un box de comentario al terminar de </a:t>
            </a:r>
            <a:r>
              <a:rPr lang="en-US"/>
              <a:t>reproduccir una pelicula. </a:t>
            </a:r>
            <a:r>
              <a:rPr lang="en-US" dirty="0"/>
              <a:t> </a:t>
            </a:r>
          </a:p>
        </p:txBody>
      </p:sp>
      <p:pic>
        <p:nvPicPr>
          <p:cNvPr id="4" name="Picture 4">
            <a:extLst>
              <a:ext uri="{FF2B5EF4-FFF2-40B4-BE49-F238E27FC236}">
                <a16:creationId xmlns:a16="http://schemas.microsoft.com/office/drawing/2014/main" id="{B486A980-59D6-4EC8-AD15-BF84A52A9379}"/>
              </a:ext>
            </a:extLst>
          </p:cNvPr>
          <p:cNvPicPr>
            <a:picLocks noChangeAspect="1"/>
          </p:cNvPicPr>
          <p:nvPr/>
        </p:nvPicPr>
        <p:blipFill>
          <a:blip r:embed="rId2"/>
          <a:stretch>
            <a:fillRect/>
          </a:stretch>
        </p:blipFill>
        <p:spPr>
          <a:xfrm>
            <a:off x="5059437" y="2493502"/>
            <a:ext cx="6781800" cy="3066244"/>
          </a:xfrm>
          <a:prstGeom prst="rect">
            <a:avLst/>
          </a:prstGeom>
        </p:spPr>
      </p:pic>
    </p:spTree>
    <p:extLst>
      <p:ext uri="{BB962C8B-B14F-4D97-AF65-F5344CB8AC3E}">
        <p14:creationId xmlns:p14="http://schemas.microsoft.com/office/powerpoint/2010/main" val="38701154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53388" y="391098"/>
            <a:ext cx="8850083"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a:ea typeface="+mn-lt"/>
                <a:cs typeface="+mn-lt"/>
              </a:rPr>
              <a:t>Promocionar próximos episodios o próximos lanzamientos.</a:t>
            </a:r>
            <a:endParaRPr lang="en-US"/>
          </a:p>
        </p:txBody>
      </p:sp>
      <p:sp>
        <p:nvSpPr>
          <p:cNvPr id="6" name="TextBox 5">
            <a:extLst>
              <a:ext uri="{FF2B5EF4-FFF2-40B4-BE49-F238E27FC236}">
                <a16:creationId xmlns:a16="http://schemas.microsoft.com/office/drawing/2014/main" id="{62F06D89-F53F-405E-92F5-129A76775D20}"/>
              </a:ext>
            </a:extLst>
          </p:cNvPr>
          <p:cNvSpPr txBox="1"/>
          <p:nvPr/>
        </p:nvSpPr>
        <p:spPr>
          <a:xfrm>
            <a:off x="245403" y="1596509"/>
            <a:ext cx="11464834"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La seccion de Homepage esta preparada para la incorporacion de carruseles co nlas categorias necesarias de manera dinamica. Bajo este criterio el listado de proximos episodios o proximos </a:t>
            </a:r>
            <a:r>
              <a:rPr lang="en-US"/>
              <a:t>lanzamientos puede ser acoplado a dicho carrusel</a:t>
            </a:r>
          </a:p>
          <a:p>
            <a:endParaRPr lang="en-US" dirty="0"/>
          </a:p>
          <a:p>
            <a:r>
              <a:rPr lang="en-US" dirty="0"/>
              <a:t>A su vez, la seccion de "Viernes" puede se rimplementada bajo el mismo concepto de reutilizacion para dichos fines. Al remover la seccion de  texto (o cambiarla) queda el carrusel cubriendo automaticamente todo el ancho de la pantalla, y </a:t>
            </a:r>
            <a:r>
              <a:rPr lang="en-US"/>
              <a:t>este a su vez, ira cambiando entre las promociones agregadas dentro.</a:t>
            </a:r>
            <a:endParaRPr lang="en-US" dirty="0"/>
          </a:p>
        </p:txBody>
      </p:sp>
    </p:spTree>
    <p:extLst>
      <p:ext uri="{BB962C8B-B14F-4D97-AF65-F5344CB8AC3E}">
        <p14:creationId xmlns:p14="http://schemas.microsoft.com/office/powerpoint/2010/main" val="27342306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97152" y="802298"/>
            <a:ext cx="7957700" cy="2541431"/>
          </a:xfrm>
        </p:spPr>
        <p:txBody>
          <a:bodyPr>
            <a:normAutofit/>
          </a:bodyPr>
          <a:lstStyle/>
          <a:p>
            <a:r>
              <a:rPr lang="es-AR">
                <a:ea typeface="+mj-lt"/>
                <a:cs typeface="+mj-lt"/>
              </a:rPr>
              <a:t>Navegando </a:t>
            </a:r>
            <a:br>
              <a:rPr lang="es-AR" dirty="0">
                <a:ea typeface="+mj-lt"/>
                <a:cs typeface="+mj-lt"/>
              </a:rPr>
            </a:br>
            <a:r>
              <a:rPr lang="es-AR">
                <a:ea typeface="+mj-lt"/>
                <a:cs typeface="+mj-lt"/>
              </a:rPr>
              <a:t>por Netflics</a:t>
            </a:r>
          </a:p>
        </p:txBody>
      </p:sp>
    </p:spTree>
    <p:extLst>
      <p:ext uri="{BB962C8B-B14F-4D97-AF65-F5344CB8AC3E}">
        <p14:creationId xmlns:p14="http://schemas.microsoft.com/office/powerpoint/2010/main" val="35964958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53388" y="391098"/>
            <a:ext cx="2743199"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200" dirty="0"/>
              <a:t>Index</a:t>
            </a:r>
          </a:p>
        </p:txBody>
      </p:sp>
      <p:grpSp>
        <p:nvGrpSpPr>
          <p:cNvPr id="5" name="Group 4">
            <a:extLst>
              <a:ext uri="{FF2B5EF4-FFF2-40B4-BE49-F238E27FC236}">
                <a16:creationId xmlns:a16="http://schemas.microsoft.com/office/drawing/2014/main" id="{8249E9A7-EAD8-47CE-80F1-E2B3AE555B5A}"/>
              </a:ext>
            </a:extLst>
          </p:cNvPr>
          <p:cNvGrpSpPr/>
          <p:nvPr/>
        </p:nvGrpSpPr>
        <p:grpSpPr>
          <a:xfrm>
            <a:off x="5594365" y="468827"/>
            <a:ext cx="6094163" cy="5319303"/>
            <a:chOff x="2769885" y="621227"/>
            <a:chExt cx="6094163" cy="5319303"/>
          </a:xfrm>
        </p:grpSpPr>
        <p:pic>
          <p:nvPicPr>
            <p:cNvPr id="3" name="Picture 3">
              <a:extLst>
                <a:ext uri="{FF2B5EF4-FFF2-40B4-BE49-F238E27FC236}">
                  <a16:creationId xmlns:a16="http://schemas.microsoft.com/office/drawing/2014/main" id="{801F17F6-7D08-4133-BB4B-C096BAE668D5}"/>
                </a:ext>
              </a:extLst>
            </p:cNvPr>
            <p:cNvPicPr>
              <a:picLocks noChangeAspect="1"/>
            </p:cNvPicPr>
            <p:nvPr/>
          </p:nvPicPr>
          <p:blipFill>
            <a:blip r:embed="rId2"/>
            <a:stretch>
              <a:fillRect/>
            </a:stretch>
          </p:blipFill>
          <p:spPr>
            <a:xfrm>
              <a:off x="2769885" y="621227"/>
              <a:ext cx="6094163" cy="2717969"/>
            </a:xfrm>
            <a:prstGeom prst="rect">
              <a:avLst/>
            </a:prstGeom>
          </p:spPr>
        </p:pic>
        <p:pic>
          <p:nvPicPr>
            <p:cNvPr id="4" name="Picture 4">
              <a:extLst>
                <a:ext uri="{FF2B5EF4-FFF2-40B4-BE49-F238E27FC236}">
                  <a16:creationId xmlns:a16="http://schemas.microsoft.com/office/drawing/2014/main" id="{15FE9B30-E5D3-42F0-AAB1-627448E22990}"/>
                </a:ext>
              </a:extLst>
            </p:cNvPr>
            <p:cNvPicPr>
              <a:picLocks noChangeAspect="1"/>
            </p:cNvPicPr>
            <p:nvPr/>
          </p:nvPicPr>
          <p:blipFill>
            <a:blip r:embed="rId3"/>
            <a:stretch>
              <a:fillRect/>
            </a:stretch>
          </p:blipFill>
          <p:spPr>
            <a:xfrm>
              <a:off x="2770945" y="3340240"/>
              <a:ext cx="6083496" cy="2600290"/>
            </a:xfrm>
            <a:prstGeom prst="rect">
              <a:avLst/>
            </a:prstGeom>
          </p:spPr>
        </p:pic>
      </p:grpSp>
      <p:sp>
        <p:nvSpPr>
          <p:cNvPr id="6" name="TextBox 5">
            <a:extLst>
              <a:ext uri="{FF2B5EF4-FFF2-40B4-BE49-F238E27FC236}">
                <a16:creationId xmlns:a16="http://schemas.microsoft.com/office/drawing/2014/main" id="{62F06D89-F53F-405E-92F5-129A76775D20}"/>
              </a:ext>
            </a:extLst>
          </p:cNvPr>
          <p:cNvSpPr txBox="1"/>
          <p:nvPr/>
        </p:nvSpPr>
        <p:spPr>
          <a:xfrm>
            <a:off x="212747" y="1346138"/>
            <a:ext cx="4846319" cy="42473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AR"/>
              <a:t>La primer pagina que el un usuario va a encontrarse al ingresar a Netflics va a ser nuestro Index.html.</a:t>
            </a:r>
          </a:p>
          <a:p>
            <a:endParaRPr lang="es-AR" dirty="0"/>
          </a:p>
          <a:p>
            <a:r>
              <a:rPr lang="es-AR"/>
              <a:t>Esta sensilla pagina nos permite ver: </a:t>
            </a:r>
          </a:p>
          <a:p>
            <a:pPr marL="285750" indent="-285750">
              <a:buFont typeface="Arial"/>
              <a:buChar char="•"/>
            </a:pPr>
            <a:r>
              <a:rPr lang="es-AR"/>
              <a:t>Un carrusel de Promos estrenadas en nuestra plataforma.</a:t>
            </a:r>
          </a:p>
          <a:p>
            <a:pPr marL="285750" indent="-285750">
              <a:buFont typeface="Arial"/>
              <a:buChar char="•"/>
            </a:pPr>
            <a:r>
              <a:rPr lang="es-AR"/>
              <a:t>Una lista no interactuable con las mejores series.</a:t>
            </a:r>
          </a:p>
          <a:p>
            <a:pPr marL="285750" indent="-285750">
              <a:buFont typeface="Arial"/>
              <a:buChar char="•"/>
            </a:pPr>
            <a:r>
              <a:rPr lang="es-AR">
                <a:ea typeface="+mn-lt"/>
                <a:cs typeface="+mn-lt"/>
              </a:rPr>
              <a:t>Una lista no interactuable con las mejores peliculas.</a:t>
            </a:r>
            <a:endParaRPr lang="es-AR"/>
          </a:p>
          <a:p>
            <a:pPr marL="285750" indent="-285750">
              <a:buFont typeface="Arial"/>
              <a:buChar char="•"/>
            </a:pPr>
            <a:r>
              <a:rPr lang="es-AR"/>
              <a:t>La opcion de suscribirse a la plataforma.</a:t>
            </a:r>
          </a:p>
          <a:p>
            <a:pPr marL="285750" indent="-285750">
              <a:buFont typeface="Arial"/>
              <a:buChar char="•"/>
            </a:pPr>
            <a:r>
              <a:rPr lang="es-AR"/>
              <a:t>La opcion de ingresar  con nuestro usuario en caso de poseer uno.</a:t>
            </a:r>
          </a:p>
          <a:p>
            <a:pPr marL="285750" indent="-285750">
              <a:buFont typeface="Arial"/>
              <a:buChar char="•"/>
            </a:pPr>
            <a:endParaRPr lang="es-AR" dirty="0"/>
          </a:p>
        </p:txBody>
      </p:sp>
    </p:spTree>
    <p:extLst>
      <p:ext uri="{BB962C8B-B14F-4D97-AF65-F5344CB8AC3E}">
        <p14:creationId xmlns:p14="http://schemas.microsoft.com/office/powerpoint/2010/main" val="42260946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53388" y="391098"/>
            <a:ext cx="2743199"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t>Index - login</a:t>
            </a:r>
          </a:p>
        </p:txBody>
      </p:sp>
      <p:sp>
        <p:nvSpPr>
          <p:cNvPr id="6" name="TextBox 5">
            <a:extLst>
              <a:ext uri="{FF2B5EF4-FFF2-40B4-BE49-F238E27FC236}">
                <a16:creationId xmlns:a16="http://schemas.microsoft.com/office/drawing/2014/main" id="{62F06D89-F53F-405E-92F5-129A76775D20}"/>
              </a:ext>
            </a:extLst>
          </p:cNvPr>
          <p:cNvSpPr txBox="1"/>
          <p:nvPr/>
        </p:nvSpPr>
        <p:spPr>
          <a:xfrm>
            <a:off x="212747" y="1346138"/>
            <a:ext cx="4846319"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AR"/>
              <a:t>Al interactuar con el boton de Iniciar Sesion, una ventana aparecera en el medio de la pantalla pidiendo que el usuario ingrese los  datos correspondientes  a su cuenta.</a:t>
            </a:r>
          </a:p>
          <a:p>
            <a:pPr marL="285750" indent="-285750">
              <a:buFont typeface="Arial"/>
              <a:buChar char="•"/>
            </a:pPr>
            <a:endParaRPr lang="en-US" dirty="0"/>
          </a:p>
        </p:txBody>
      </p:sp>
      <p:pic>
        <p:nvPicPr>
          <p:cNvPr id="7" name="Picture 7">
            <a:extLst>
              <a:ext uri="{FF2B5EF4-FFF2-40B4-BE49-F238E27FC236}">
                <a16:creationId xmlns:a16="http://schemas.microsoft.com/office/drawing/2014/main" id="{0C79488D-D9CC-4D33-956A-D356B84F44F5}"/>
              </a:ext>
            </a:extLst>
          </p:cNvPr>
          <p:cNvPicPr>
            <a:picLocks noChangeAspect="1"/>
          </p:cNvPicPr>
          <p:nvPr/>
        </p:nvPicPr>
        <p:blipFill>
          <a:blip r:embed="rId2"/>
          <a:stretch>
            <a:fillRect/>
          </a:stretch>
        </p:blipFill>
        <p:spPr>
          <a:xfrm>
            <a:off x="5161280" y="1489600"/>
            <a:ext cx="6817360" cy="3309841"/>
          </a:xfrm>
          <a:prstGeom prst="rect">
            <a:avLst/>
          </a:prstGeom>
        </p:spPr>
      </p:pic>
    </p:spTree>
    <p:extLst>
      <p:ext uri="{BB962C8B-B14F-4D97-AF65-F5344CB8AC3E}">
        <p14:creationId xmlns:p14="http://schemas.microsoft.com/office/powerpoint/2010/main" val="28614086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53388" y="391098"/>
            <a:ext cx="5293359"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err="1"/>
              <a:t>Registro</a:t>
            </a:r>
            <a:r>
              <a:rPr lang="en-US" sz="3200" dirty="0"/>
              <a:t> y </a:t>
            </a:r>
            <a:r>
              <a:rPr lang="en-US" sz="3200" dirty="0" err="1"/>
              <a:t>seleccion</a:t>
            </a:r>
            <a:r>
              <a:rPr lang="en-US" sz="3200" dirty="0"/>
              <a:t> de plan</a:t>
            </a:r>
            <a:endParaRPr lang="en-US" dirty="0"/>
          </a:p>
        </p:txBody>
      </p:sp>
      <p:sp>
        <p:nvSpPr>
          <p:cNvPr id="6" name="TextBox 5">
            <a:extLst>
              <a:ext uri="{FF2B5EF4-FFF2-40B4-BE49-F238E27FC236}">
                <a16:creationId xmlns:a16="http://schemas.microsoft.com/office/drawing/2014/main" id="{62F06D89-F53F-405E-92F5-129A76775D20}"/>
              </a:ext>
            </a:extLst>
          </p:cNvPr>
          <p:cNvSpPr txBox="1"/>
          <p:nvPr/>
        </p:nvSpPr>
        <p:spPr>
          <a:xfrm>
            <a:off x="212747" y="1346138"/>
            <a:ext cx="1018031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Una persona </a:t>
            </a:r>
            <a:r>
              <a:rPr lang="es-AR"/>
              <a:t>debera</a:t>
            </a:r>
            <a:r>
              <a:rPr lang="en-US"/>
              <a:t> completar</a:t>
            </a:r>
            <a:r>
              <a:rPr lang="en-US" dirty="0"/>
              <a:t> una </a:t>
            </a:r>
            <a:r>
              <a:rPr lang="en-US" err="1"/>
              <a:t>planilla</a:t>
            </a:r>
            <a:r>
              <a:rPr lang="en-US" dirty="0"/>
              <a:t>  </a:t>
            </a:r>
            <a:r>
              <a:rPr lang="en-US" err="1"/>
              <a:t>separada</a:t>
            </a:r>
            <a:r>
              <a:rPr lang="en-US" dirty="0"/>
              <a:t> en 3 </a:t>
            </a:r>
            <a:r>
              <a:rPr lang="en-US" err="1"/>
              <a:t>partes</a:t>
            </a:r>
            <a:r>
              <a:rPr lang="en-US" dirty="0"/>
              <a:t> para </a:t>
            </a:r>
            <a:r>
              <a:rPr lang="en-US" err="1"/>
              <a:t>poder</a:t>
            </a:r>
            <a:r>
              <a:rPr lang="en-US" dirty="0"/>
              <a:t> ser un </a:t>
            </a:r>
            <a:r>
              <a:rPr lang="en-US" err="1"/>
              <a:t>usuario</a:t>
            </a:r>
            <a:r>
              <a:rPr lang="en-US" dirty="0"/>
              <a:t> de </a:t>
            </a:r>
            <a:r>
              <a:rPr lang="en-US" err="1"/>
              <a:t>Netflics</a:t>
            </a:r>
            <a:endParaRPr lang="en-US"/>
          </a:p>
          <a:p>
            <a:pPr marL="285750" indent="-285750">
              <a:buFont typeface="Arial"/>
              <a:buChar char="•"/>
            </a:pPr>
            <a:endParaRPr lang="en-US" dirty="0"/>
          </a:p>
        </p:txBody>
      </p:sp>
      <p:pic>
        <p:nvPicPr>
          <p:cNvPr id="3" name="Picture 3">
            <a:extLst>
              <a:ext uri="{FF2B5EF4-FFF2-40B4-BE49-F238E27FC236}">
                <a16:creationId xmlns:a16="http://schemas.microsoft.com/office/drawing/2014/main" id="{E5F6C70E-855A-4102-8714-38028C55B39C}"/>
              </a:ext>
            </a:extLst>
          </p:cNvPr>
          <p:cNvPicPr>
            <a:picLocks noChangeAspect="1"/>
          </p:cNvPicPr>
          <p:nvPr/>
        </p:nvPicPr>
        <p:blipFill>
          <a:blip r:embed="rId2"/>
          <a:stretch>
            <a:fillRect/>
          </a:stretch>
        </p:blipFill>
        <p:spPr>
          <a:xfrm>
            <a:off x="2021840" y="1926331"/>
            <a:ext cx="8371840" cy="4072138"/>
          </a:xfrm>
          <a:prstGeom prst="rect">
            <a:avLst/>
          </a:prstGeom>
        </p:spPr>
      </p:pic>
    </p:spTree>
    <p:extLst>
      <p:ext uri="{BB962C8B-B14F-4D97-AF65-F5344CB8AC3E}">
        <p14:creationId xmlns:p14="http://schemas.microsoft.com/office/powerpoint/2010/main" val="2118379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4F1347-0E81-4439-A7A3-E9C8D2DB5A56}"/>
              </a:ext>
            </a:extLst>
          </p:cNvPr>
          <p:cNvSpPr txBox="1"/>
          <p:nvPr/>
        </p:nvSpPr>
        <p:spPr>
          <a:xfrm>
            <a:off x="253388" y="391098"/>
            <a:ext cx="1036542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err="1"/>
              <a:t>Registro</a:t>
            </a:r>
            <a:r>
              <a:rPr lang="en-US" sz="3200" dirty="0"/>
              <a:t> y </a:t>
            </a:r>
            <a:r>
              <a:rPr lang="en-US" sz="3200" dirty="0" err="1"/>
              <a:t>seleccion</a:t>
            </a:r>
            <a:r>
              <a:rPr lang="en-US" sz="3200" dirty="0"/>
              <a:t> de plan – </a:t>
            </a:r>
            <a:r>
              <a:rPr lang="en-US" sz="3200" dirty="0" err="1"/>
              <a:t>diseño</a:t>
            </a:r>
            <a:r>
              <a:rPr lang="en-US" sz="3200" dirty="0"/>
              <a:t> </a:t>
            </a:r>
            <a:r>
              <a:rPr lang="en-US" sz="3200" dirty="0" err="1"/>
              <a:t>baja</a:t>
            </a:r>
            <a:r>
              <a:rPr lang="en-US" sz="3200" dirty="0"/>
              <a:t> </a:t>
            </a:r>
            <a:r>
              <a:rPr lang="en-US" sz="3200" dirty="0" err="1"/>
              <a:t>fidelidad</a:t>
            </a:r>
            <a:endParaRPr lang="en-US" dirty="0" err="1"/>
          </a:p>
        </p:txBody>
      </p:sp>
      <p:pic>
        <p:nvPicPr>
          <p:cNvPr id="5" name="Picture 6">
            <a:extLst>
              <a:ext uri="{FF2B5EF4-FFF2-40B4-BE49-F238E27FC236}">
                <a16:creationId xmlns:a16="http://schemas.microsoft.com/office/drawing/2014/main" id="{1E523D1D-A0DE-48E0-8A7F-C64587CE1F71}"/>
              </a:ext>
            </a:extLst>
          </p:cNvPr>
          <p:cNvPicPr>
            <a:picLocks noChangeAspect="1"/>
          </p:cNvPicPr>
          <p:nvPr/>
        </p:nvPicPr>
        <p:blipFill>
          <a:blip r:embed="rId2"/>
          <a:stretch>
            <a:fillRect/>
          </a:stretch>
        </p:blipFill>
        <p:spPr>
          <a:xfrm>
            <a:off x="352426" y="1710319"/>
            <a:ext cx="11482386" cy="4378975"/>
          </a:xfrm>
          <a:prstGeom prst="rect">
            <a:avLst/>
          </a:prstGeom>
        </p:spPr>
      </p:pic>
    </p:spTree>
    <p:extLst>
      <p:ext uri="{BB962C8B-B14F-4D97-AF65-F5344CB8AC3E}">
        <p14:creationId xmlns:p14="http://schemas.microsoft.com/office/powerpoint/2010/main" val="4199328825"/>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TF10001119</Template>
  <TotalTime>0</TotalTime>
  <Words>0</Words>
  <Application>Microsoft Office PowerPoint</Application>
  <PresentationFormat>Widescreen</PresentationFormat>
  <Paragraphs>0</Paragraphs>
  <Slides>41</Slides>
  <Notes>0</Notes>
  <HiddenSlides>0</HiddenSlides>
  <MMClips>0</MMClips>
  <ScaleCrop>false</ScaleCrop>
  <HeadingPairs>
    <vt:vector size="4" baseType="variant">
      <vt:variant>
        <vt:lpstr>Theme</vt:lpstr>
      </vt:variant>
      <vt:variant>
        <vt:i4>1</vt:i4>
      </vt:variant>
      <vt:variant>
        <vt:lpstr>Slide Titles</vt:lpstr>
      </vt:variant>
      <vt:variant>
        <vt:i4>41</vt:i4>
      </vt:variant>
    </vt:vector>
  </HeadingPairs>
  <TitlesOfParts>
    <vt:vector size="42" baseType="lpstr">
      <vt:lpstr>Gallery</vt:lpstr>
      <vt:lpstr>Netflics</vt:lpstr>
      <vt:lpstr>Introduccion</vt:lpstr>
      <vt:lpstr>requerimientos</vt:lpstr>
      <vt:lpstr>requerimientos</vt:lpstr>
      <vt:lpstr>Navegando  por Netflics</vt:lpstr>
      <vt:lpstr>PowerPoint Presentation</vt:lpstr>
      <vt:lpstr>PowerPoint Presentation</vt:lpstr>
      <vt:lpstr>PowerPoint Presentation</vt:lpstr>
      <vt:lpstr>PowerPoint Presentation</vt:lpstr>
      <vt:lpstr>PowerPoint Presentation</vt:lpstr>
      <vt:lpstr>PowerPoint Presentation</vt:lpstr>
      <vt:lpstr>HomePage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Ficha de pelicula</vt:lpstr>
      <vt:lpstr>PowerPoint Presentation</vt:lpstr>
      <vt:lpstr>PowerPoint Presentation</vt:lpstr>
      <vt:lpstr>PowerPoint Presentation</vt:lpstr>
      <vt:lpstr>PowerPoint Presentation</vt:lpstr>
      <vt:lpstr>PowerPoint Presentation</vt:lpstr>
      <vt:lpstr>Busqueda General</vt:lpstr>
      <vt:lpstr>PowerPoint Presentation</vt:lpstr>
      <vt:lpstr>PowerPoint Presentation</vt:lpstr>
      <vt:lpstr>PowerPoint Presentation</vt:lpstr>
      <vt:lpstr>PowerPoint Presentation</vt:lpstr>
      <vt:lpstr>Pagina de Series/Peliculas</vt:lpstr>
      <vt:lpstr>PowerPoint Presentation</vt:lpstr>
      <vt:lpstr>PowerPoint Presentation</vt:lpstr>
      <vt:lpstr>Mi CUenta</vt:lpstr>
      <vt:lpstr>PowerPoint Presentation</vt:lpstr>
      <vt:lpstr>PowerPoint Presentation</vt:lpstr>
      <vt:lpstr>Requerimientos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866</cp:revision>
  <dcterms:created xsi:type="dcterms:W3CDTF">2021-03-24T13:26:17Z</dcterms:created>
  <dcterms:modified xsi:type="dcterms:W3CDTF">2021-03-24T18:35:10Z</dcterms:modified>
</cp:coreProperties>
</file>

<file path=docProps/thumbnail.jpeg>
</file>